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Lst>
  <p:notesMasterIdLst>
    <p:notesMasterId r:id="rId43"/>
  </p:notesMasterIdLst>
  <p:sldIdLst>
    <p:sldId id="303" r:id="rId3"/>
    <p:sldId id="262" r:id="rId4"/>
    <p:sldId id="273" r:id="rId5"/>
    <p:sldId id="320" r:id="rId6"/>
    <p:sldId id="321" r:id="rId7"/>
    <p:sldId id="329" r:id="rId8"/>
    <p:sldId id="330" r:id="rId9"/>
    <p:sldId id="274" r:id="rId10"/>
    <p:sldId id="316" r:id="rId11"/>
    <p:sldId id="338" r:id="rId12"/>
    <p:sldId id="337" r:id="rId13"/>
    <p:sldId id="275" r:id="rId14"/>
    <p:sldId id="336" r:id="rId15"/>
    <p:sldId id="308" r:id="rId16"/>
    <p:sldId id="276" r:id="rId17"/>
    <p:sldId id="339" r:id="rId18"/>
    <p:sldId id="322" r:id="rId19"/>
    <p:sldId id="314" r:id="rId20"/>
    <p:sldId id="340" r:id="rId21"/>
    <p:sldId id="345" r:id="rId22"/>
    <p:sldId id="344" r:id="rId23"/>
    <p:sldId id="341" r:id="rId24"/>
    <p:sldId id="323" r:id="rId25"/>
    <p:sldId id="347" r:id="rId26"/>
    <p:sldId id="324" r:id="rId27"/>
    <p:sldId id="343" r:id="rId28"/>
    <p:sldId id="342" r:id="rId29"/>
    <p:sldId id="325" r:id="rId30"/>
    <p:sldId id="313" r:id="rId31"/>
    <p:sldId id="295" r:id="rId32"/>
    <p:sldId id="326" r:id="rId33"/>
    <p:sldId id="282" r:id="rId34"/>
    <p:sldId id="328" r:id="rId35"/>
    <p:sldId id="331" r:id="rId36"/>
    <p:sldId id="332" r:id="rId37"/>
    <p:sldId id="333" r:id="rId38"/>
    <p:sldId id="334" r:id="rId39"/>
    <p:sldId id="335" r:id="rId40"/>
    <p:sldId id="296" r:id="rId41"/>
    <p:sldId id="346" r:id="rId42"/>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9"/>
    <a:srgbClr val="FFFFFF"/>
    <a:srgbClr val="64B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26" autoAdjust="0"/>
  </p:normalViewPr>
  <p:slideViewPr>
    <p:cSldViewPr snapToObjects="1">
      <p:cViewPr varScale="1">
        <p:scale>
          <a:sx n="121" d="100"/>
          <a:sy n="121" d="100"/>
        </p:scale>
        <p:origin x="19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D829058E-97EC-4AE2-A935-FDBF1745CAF6}" type="datetimeFigureOut">
              <a:rPr lang="en-CA" smtClean="0"/>
              <a:t>2019-03-14</a:t>
            </a:fld>
            <a:endParaRPr lang="en-CA"/>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0" y="4381104"/>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C6B84A64-9E3E-41DA-AF0A-9758D9BC0D5E}" type="slidenum">
              <a:rPr lang="en-CA" smtClean="0"/>
              <a:t>‹#›</a:t>
            </a:fld>
            <a:endParaRPr lang="en-CA"/>
          </a:p>
        </p:txBody>
      </p:sp>
    </p:spTree>
    <p:extLst>
      <p:ext uri="{BB962C8B-B14F-4D97-AF65-F5344CB8AC3E}">
        <p14:creationId xmlns:p14="http://schemas.microsoft.com/office/powerpoint/2010/main" val="333743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56723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33691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46364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55194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59983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36163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78217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98696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11185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78008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51A34C2-4010-224D-92B1-832F9793ADD0}" type="datetimeFigureOut">
              <a:rPr lang="en-US" smtClean="0"/>
              <a:pPr/>
              <a:t>3/14/19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B9187-5CFC-7247-A86A-B397C51A98F2}" type="slidenum">
              <a:rPr lang="en-US" smtClean="0"/>
              <a:pPr/>
              <a:t>‹#›</a:t>
            </a:fld>
            <a:endParaRPr lang="en-US"/>
          </a:p>
        </p:txBody>
      </p:sp>
    </p:spTree>
    <p:extLst>
      <p:ext uri="{BB962C8B-B14F-4D97-AF65-F5344CB8AC3E}">
        <p14:creationId xmlns:p14="http://schemas.microsoft.com/office/powerpoint/2010/main" val="168927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451A34C2-4010-224D-92B1-832F9793ADD0}" type="datetimeFigureOut">
              <a:rPr lang="en-US" smtClean="0"/>
              <a:pPr/>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B9187-5CFC-7247-A86A-B397C51A98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51A34C2-4010-224D-92B1-832F9793ADD0}" type="datetimeFigureOut">
              <a:rPr lang="en-US" smtClean="0"/>
              <a:pPr/>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B9187-5CFC-7247-A86A-B397C51A98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A34C2-4010-224D-92B1-832F9793ADD0}" type="datetimeFigureOut">
              <a:rPr lang="en-US" smtClean="0"/>
              <a:pPr/>
              <a:t>3/14/19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B9187-5CFC-7247-A86A-B397C51A98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451A34C2-4010-224D-92B1-832F9793ADD0}" type="datetimeFigureOut">
              <a:rPr lang="en-US" smtClean="0">
                <a:solidFill>
                  <a:prstClr val="black">
                    <a:tint val="75000"/>
                  </a:prstClr>
                </a:solidFill>
              </a:rPr>
              <a:pPr/>
              <a:t>3/14/19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B9187-5CFC-7247-A86A-B397C51A98F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A34C2-4010-224D-92B1-832F9793ADD0}" type="datetimeFigureOut">
              <a:rPr lang="en-US" smtClean="0"/>
              <a:pPr/>
              <a:t>3/14/19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B9187-5CFC-7247-A86A-B397C51A98F2}" type="slidenum">
              <a:rPr lang="en-US" smtClean="0"/>
              <a:pPr/>
              <a:t>‹#›</a:t>
            </a:fld>
            <a:endParaRPr lang="en-US"/>
          </a:p>
        </p:txBody>
      </p:sp>
    </p:spTree>
    <p:extLst>
      <p:ext uri="{BB962C8B-B14F-4D97-AF65-F5344CB8AC3E}">
        <p14:creationId xmlns:p14="http://schemas.microsoft.com/office/powerpoint/2010/main" val="2799411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A34C2-4010-224D-92B1-832F9793ADD0}" type="datetimeFigureOut">
              <a:rPr lang="en-US" smtClean="0">
                <a:solidFill>
                  <a:prstClr val="black">
                    <a:tint val="75000"/>
                  </a:prstClr>
                </a:solidFill>
              </a:rPr>
              <a:pPr/>
              <a:t>3/14/19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B9187-5CFC-7247-A86A-B397C51A98F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19437"/>
            <a:ext cx="7772400" cy="769441"/>
          </a:xfrm>
          <a:prstGeom prst="rect">
            <a:avLst/>
          </a:prstGeom>
        </p:spPr>
        <p:txBody>
          <a:bodyPr wrap="square">
            <a:spAutoFit/>
          </a:bodyPr>
          <a:lstStyle/>
          <a:p>
            <a:pPr algn="ctr" eaLnBrk="0" hangingPunct="0">
              <a:defRPr/>
            </a:pPr>
            <a:r>
              <a:rPr lang="en-US" sz="4400" b="1" dirty="0">
                <a:solidFill>
                  <a:srgbClr val="0075C9"/>
                </a:solidFill>
                <a:latin typeface="Arial Narrow" panose="020B0606020202030204" pitchFamily="34" charset="0"/>
              </a:rPr>
              <a:t>Septage Receiving</a:t>
            </a:r>
          </a:p>
        </p:txBody>
      </p:sp>
      <p:sp>
        <p:nvSpPr>
          <p:cNvPr id="5"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altLang="en-US" dirty="0">
              <a:solidFill>
                <a:schemeClr val="bg1"/>
              </a:solidFill>
              <a:latin typeface="Arial Narrow" panose="020B0606020202030204" pitchFamily="34" charset="0"/>
            </a:endParaRPr>
          </a:p>
        </p:txBody>
      </p:sp>
      <p:pic>
        <p:nvPicPr>
          <p:cNvPr id="4" name="Picture 3" descr="b5599d85-56cf-4039-851c-4b9fdb46f6ca@namprd17">
            <a:extLst>
              <a:ext uri="{FF2B5EF4-FFF2-40B4-BE49-F238E27FC236}">
                <a16:creationId xmlns:a16="http://schemas.microsoft.com/office/drawing/2014/main" id="{10EEA11F-824C-4069-8C75-2E903BA4C5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56" y="1828800"/>
            <a:ext cx="4495800" cy="329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7fa3e192-672f-4b81-8460-6097db35177a@namprd17">
            <a:extLst>
              <a:ext uri="{FF2B5EF4-FFF2-40B4-BE49-F238E27FC236}">
                <a16:creationId xmlns:a16="http://schemas.microsoft.com/office/drawing/2014/main" id="{59719DB4-5440-4FB1-8C01-FA1E58B705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2045" y="1828800"/>
            <a:ext cx="4495803" cy="329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03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19437"/>
            <a:ext cx="7772400" cy="769441"/>
          </a:xfrm>
          <a:prstGeom prst="rect">
            <a:avLst/>
          </a:prstGeom>
        </p:spPr>
        <p:txBody>
          <a:bodyPr wrap="square">
            <a:spAutoFit/>
          </a:bodyPr>
          <a:lstStyle/>
          <a:p>
            <a:pPr algn="ctr" eaLnBrk="0" hangingPunct="0">
              <a:defRPr/>
            </a:pPr>
            <a:r>
              <a:rPr lang="en-US" sz="4400" b="1" dirty="0">
                <a:solidFill>
                  <a:srgbClr val="0075C9"/>
                </a:solidFill>
                <a:latin typeface="Arial Narrow" panose="020B0606020202030204" pitchFamily="34" charset="0"/>
              </a:rPr>
              <a:t>Bar Screens</a:t>
            </a:r>
          </a:p>
        </p:txBody>
      </p:sp>
      <p:sp>
        <p:nvSpPr>
          <p:cNvPr id="5"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solidFill>
                  <a:schemeClr val="bg1"/>
                </a:solidFill>
                <a:latin typeface="Arial Narrow" panose="020B0606020202030204" pitchFamily="34" charset="0"/>
              </a:rPr>
              <a:t>Bar screens, located in pre-treatment facilities, remove all solid objects more than 6 millimeters in diameter (such as fabric objects, sticks, stones, plastic bags) from wastewater before they are treated. The old bar screens removed objects more than 20 </a:t>
            </a:r>
            <a:r>
              <a:rPr lang="en-US" dirty="0" err="1">
                <a:solidFill>
                  <a:schemeClr val="bg1"/>
                </a:solidFill>
                <a:latin typeface="Arial Narrow" panose="020B0606020202030204" pitchFamily="34" charset="0"/>
              </a:rPr>
              <a:t>millimetres</a:t>
            </a:r>
            <a:r>
              <a:rPr lang="en-US" dirty="0">
                <a:solidFill>
                  <a:schemeClr val="bg1"/>
                </a:solidFill>
                <a:latin typeface="Arial Narrow" panose="020B0606020202030204" pitchFamily="34" charset="0"/>
              </a:rPr>
              <a:t>. This waste is sent to the regional solid waste landfill.</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07198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19200" y="152400"/>
            <a:ext cx="6089104" cy="1143000"/>
          </a:xfrm>
        </p:spPr>
        <p:txBody>
          <a:bodyPr/>
          <a:lstStyle/>
          <a:p>
            <a:r>
              <a:rPr lang="en-US" altLang="en-US" sz="6000" b="1" dirty="0">
                <a:solidFill>
                  <a:srgbClr val="0075C9"/>
                </a:solidFill>
                <a:latin typeface="Arial Narrow" panose="020B0606020202030204" pitchFamily="34" charset="0"/>
              </a:rPr>
              <a:t>Bar Screens</a:t>
            </a:r>
            <a:endParaRPr lang="en-US" altLang="en-US" sz="7200" b="1" dirty="0">
              <a:solidFill>
                <a:srgbClr val="0075C9"/>
              </a:solidFill>
              <a:latin typeface="Arial Narrow" panose="020B0606020202030204" pitchFamily="34" charset="0"/>
            </a:endParaRPr>
          </a:p>
        </p:txBody>
      </p:sp>
      <p:pic>
        <p:nvPicPr>
          <p:cNvPr id="6" name="Picture 2" descr="S:\Administration\WebSite Photos\GMSC\Scree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227" y="1371600"/>
            <a:ext cx="4169664"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751bf46-517d-4340-a053-8da963d6bc7a@namprd17">
            <a:extLst>
              <a:ext uri="{FF2B5EF4-FFF2-40B4-BE49-F238E27FC236}">
                <a16:creationId xmlns:a16="http://schemas.microsoft.com/office/drawing/2014/main" id="{3788E756-911A-448D-A15B-D0A0C72D62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1" y="1371600"/>
            <a:ext cx="4507656"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64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19200" y="152400"/>
            <a:ext cx="6089104" cy="1143000"/>
          </a:xfrm>
        </p:spPr>
        <p:txBody>
          <a:bodyPr/>
          <a:lstStyle/>
          <a:p>
            <a:r>
              <a:rPr lang="en-US" altLang="en-US" sz="6000" b="1" dirty="0">
                <a:solidFill>
                  <a:srgbClr val="0075C9"/>
                </a:solidFill>
                <a:latin typeface="Arial Narrow" panose="020B0606020202030204" pitchFamily="34" charset="0"/>
              </a:rPr>
              <a:t>Bar Screens</a:t>
            </a:r>
            <a:endParaRPr lang="en-US" altLang="en-US" sz="7200" b="1" dirty="0">
              <a:solidFill>
                <a:srgbClr val="0075C9"/>
              </a:solidFill>
              <a:latin typeface="Arial Narrow" panose="020B0606020202030204" pitchFamily="34" charset="0"/>
            </a:endParaRPr>
          </a:p>
        </p:txBody>
      </p:sp>
      <p:pic>
        <p:nvPicPr>
          <p:cNvPr id="3" name="Picture 2">
            <a:extLst>
              <a:ext uri="{FF2B5EF4-FFF2-40B4-BE49-F238E27FC236}">
                <a16:creationId xmlns:a16="http://schemas.microsoft.com/office/drawing/2014/main" id="{9189EECD-25AB-4805-9B50-812E1A4A9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3844" y="1664849"/>
            <a:ext cx="4267200" cy="3681599"/>
          </a:xfrm>
          <a:prstGeom prst="rect">
            <a:avLst/>
          </a:prstGeom>
        </p:spPr>
      </p:pic>
      <p:pic>
        <p:nvPicPr>
          <p:cNvPr id="1026" name="Picture 2" descr="38cf3726-12cd-4010-a43e-bb5420bf0c53@namprd17">
            <a:extLst>
              <a:ext uri="{FF2B5EF4-FFF2-40B4-BE49-F238E27FC236}">
                <a16:creationId xmlns:a16="http://schemas.microsoft.com/office/drawing/2014/main" id="{10D12989-71EB-414D-BB1C-00D0B33430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667068"/>
            <a:ext cx="4537565" cy="367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6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157424"/>
            <a:ext cx="7696200" cy="1143000"/>
          </a:xfrm>
        </p:spPr>
        <p:txBody>
          <a:bodyPr>
            <a:normAutofit/>
          </a:bodyPr>
          <a:lstStyle/>
          <a:p>
            <a:r>
              <a:rPr lang="en-US" altLang="en-US" sz="4800" b="1" dirty="0">
                <a:solidFill>
                  <a:srgbClr val="0075C9"/>
                </a:solidFill>
                <a:latin typeface="Arial Narrow" panose="020B0606020202030204" pitchFamily="34" charset="0"/>
              </a:rPr>
              <a:t>Grit Removal</a:t>
            </a:r>
            <a:endParaRPr lang="en-US" altLang="en-US" sz="6000" b="1" dirty="0">
              <a:solidFill>
                <a:srgbClr val="0075C9"/>
              </a:solidFill>
              <a:latin typeface="Arial Narrow" panose="020B0606020202030204" pitchFamily="34" charset="0"/>
            </a:endParaRPr>
          </a:p>
        </p:txBody>
      </p:sp>
      <p:sp>
        <p:nvSpPr>
          <p:cNvPr id="8"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solidFill>
                  <a:schemeClr val="bg1"/>
                </a:solidFill>
                <a:latin typeface="Arial Narrow" panose="020B0606020202030204" pitchFamily="34" charset="0"/>
              </a:rPr>
              <a:t>In the open-air grit removal tanks, located next to the pretreatment facilities, the sand as well as other heavy and non-biodegradable solid waste is separated from the wastewater. They are deposited in the bottom of the grit traps from which they are removed, washed and disposed of at the regional solid waste landfill.</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4426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152400"/>
            <a:ext cx="7924800" cy="1143000"/>
          </a:xfrm>
        </p:spPr>
        <p:txBody>
          <a:bodyPr>
            <a:normAutofit/>
          </a:bodyPr>
          <a:lstStyle/>
          <a:p>
            <a:r>
              <a:rPr lang="en-US" altLang="en-US" sz="4800" b="1" dirty="0">
                <a:solidFill>
                  <a:srgbClr val="0075C9"/>
                </a:solidFill>
                <a:latin typeface="Arial Narrow" panose="020B0606020202030204" pitchFamily="34" charset="0"/>
              </a:rPr>
              <a:t>Grit Tanks</a:t>
            </a:r>
            <a:endParaRPr lang="en-US" altLang="en-US" sz="6000" b="1" dirty="0">
              <a:solidFill>
                <a:srgbClr val="0075C9"/>
              </a:solidFill>
              <a:latin typeface="Arial Narrow" panose="020B0606020202030204" pitchFamily="34" charset="0"/>
            </a:endParaRPr>
          </a:p>
        </p:txBody>
      </p:sp>
      <p:pic>
        <p:nvPicPr>
          <p:cNvPr id="4" name="Picture 2" descr="P:\Plant Records\Photos\By Activity\Capital 2018\Primary Clarifiers\Grit Tank August 31.jpg">
            <a:extLst>
              <a:ext uri="{FF2B5EF4-FFF2-40B4-BE49-F238E27FC236}">
                <a16:creationId xmlns:a16="http://schemas.microsoft.com/office/drawing/2014/main" id="{FC1DD579-F88C-4882-A452-8187A16FA1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7" y="1808837"/>
            <a:ext cx="4350026" cy="3262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93d032e6-3561-428b-95cd-d2d8d54da745@namprd17">
            <a:extLst>
              <a:ext uri="{FF2B5EF4-FFF2-40B4-BE49-F238E27FC236}">
                <a16:creationId xmlns:a16="http://schemas.microsoft.com/office/drawing/2014/main" id="{8769FF62-1742-4768-9575-9FF290E1ED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2332" y="1797740"/>
            <a:ext cx="4457983" cy="326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17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152400"/>
            <a:ext cx="7924800" cy="1143000"/>
          </a:xfrm>
        </p:spPr>
        <p:txBody>
          <a:bodyPr>
            <a:normAutofit/>
          </a:bodyPr>
          <a:lstStyle/>
          <a:p>
            <a:r>
              <a:rPr lang="en-US" altLang="en-US" sz="4800" b="1" dirty="0">
                <a:solidFill>
                  <a:srgbClr val="0075C9"/>
                </a:solidFill>
                <a:latin typeface="Arial Narrow" panose="020B0606020202030204" pitchFamily="34" charset="0"/>
              </a:rPr>
              <a:t>Grit Tanks</a:t>
            </a:r>
            <a:endParaRPr lang="en-US" altLang="en-US" sz="6000" b="1" dirty="0">
              <a:solidFill>
                <a:srgbClr val="0075C9"/>
              </a:solidFill>
              <a:latin typeface="Arial Narrow" panose="020B0606020202030204" pitchFamily="34" charset="0"/>
            </a:endParaRPr>
          </a:p>
        </p:txBody>
      </p:sp>
      <p:pic>
        <p:nvPicPr>
          <p:cNvPr id="7" name="Picture 2" descr="S:\Administration\WebSite Photos\GMSC\GritTank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 y="1676400"/>
            <a:ext cx="4238244" cy="3663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2A6A42-950D-4F4C-BFFA-0C5CD9A597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1769" y="1676400"/>
            <a:ext cx="4648200" cy="3657600"/>
          </a:xfrm>
          <a:prstGeom prst="rect">
            <a:avLst/>
          </a:prstGeom>
        </p:spPr>
      </p:pic>
    </p:spTree>
    <p:extLst>
      <p:ext uri="{BB962C8B-B14F-4D97-AF65-F5344CB8AC3E}">
        <p14:creationId xmlns:p14="http://schemas.microsoft.com/office/powerpoint/2010/main" val="896694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Primary Clarifiers</a:t>
            </a:r>
            <a:endParaRPr lang="en-US" sz="4800" dirty="0"/>
          </a:p>
        </p:txBody>
      </p:sp>
      <p:sp>
        <p:nvSpPr>
          <p:cNvPr id="4"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solidFill>
                  <a:schemeClr val="bg1"/>
                </a:solidFill>
                <a:latin typeface="Arial Narrow" panose="020B0606020202030204" pitchFamily="34" charset="0"/>
              </a:rPr>
              <a:t>The addition of chemicals to the wastewater improves the natural settling action of suspended solids particles, which are then deposited at the bottom of three circular settling basins or clarifiers. The particles are collected and removed from the bottom of the ponds in the form of wet, thick sludge while the treated water empties over weirs at the top into the discharge pipe that flows into the river.</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91892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Primary Clarifiers</a:t>
            </a:r>
            <a:endParaRPr lang="en-US" sz="4800" dirty="0"/>
          </a:p>
        </p:txBody>
      </p:sp>
      <p:pic>
        <p:nvPicPr>
          <p:cNvPr id="7" name="Picture 2" descr="S:\Administration\WebSite Photos\GMSC\Clarifi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09" y="1676400"/>
            <a:ext cx="4315968"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3C53CE-9CA3-422E-BE84-B3593DEA8B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4150" y="1676400"/>
            <a:ext cx="4673600" cy="3505200"/>
          </a:xfrm>
          <a:prstGeom prst="rect">
            <a:avLst/>
          </a:prstGeom>
        </p:spPr>
      </p:pic>
    </p:spTree>
    <p:extLst>
      <p:ext uri="{BB962C8B-B14F-4D97-AF65-F5344CB8AC3E}">
        <p14:creationId xmlns:p14="http://schemas.microsoft.com/office/powerpoint/2010/main" val="85299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Bioreactor</a:t>
            </a:r>
            <a:endParaRPr lang="en-US" sz="4800" dirty="0"/>
          </a:p>
        </p:txBody>
      </p:sp>
      <p:sp>
        <p:nvSpPr>
          <p:cNvPr id="4"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solidFill>
                  <a:schemeClr val="bg1"/>
                </a:solidFill>
                <a:latin typeface="Arial Narrow" panose="020B0606020202030204" pitchFamily="34" charset="0"/>
              </a:rPr>
              <a:t>The bioreactor will contain bugs that eat the waste. They need oxygen to be happy, healthy and hungry! The bioreactor is key to removing nitrogen, phosphorus (blue-green algae blooms) and biochemical oxygen demand to meet federal regulations by the end of 2020. BOD is the measure of how much oxygen is available in the effluent to aquatic life in the </a:t>
            </a:r>
            <a:r>
              <a:rPr lang="en-US" dirty="0" err="1">
                <a:solidFill>
                  <a:schemeClr val="bg1"/>
                </a:solidFill>
                <a:latin typeface="Arial Narrow" panose="020B0606020202030204" pitchFamily="34" charset="0"/>
              </a:rPr>
              <a:t>Petitcodiac</a:t>
            </a:r>
            <a:r>
              <a:rPr lang="en-US" dirty="0">
                <a:solidFill>
                  <a:schemeClr val="bg1"/>
                </a:solidFill>
                <a:latin typeface="Arial Narrow" panose="020B0606020202030204" pitchFamily="34" charset="0"/>
              </a:rPr>
              <a:t> River.</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161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225"/>
            <a:ext cx="7772400" cy="1470025"/>
          </a:xfrm>
        </p:spPr>
        <p:txBody>
          <a:bodyPr>
            <a:normAutofit/>
          </a:bodyPr>
          <a:lstStyle/>
          <a:p>
            <a:pPr algn="l"/>
            <a:r>
              <a:rPr lang="en-US" sz="4800" b="1" dirty="0" err="1">
                <a:solidFill>
                  <a:srgbClr val="64B03B"/>
                </a:solidFill>
                <a:latin typeface="Arial Narrow" panose="020B0606020202030204" pitchFamily="34" charset="0"/>
              </a:rPr>
              <a:t>Trans</a:t>
            </a:r>
            <a:r>
              <a:rPr lang="en-US" sz="4800" b="1" dirty="0" err="1">
                <a:solidFill>
                  <a:srgbClr val="0075C9"/>
                </a:solidFill>
                <a:latin typeface="Arial Narrow" panose="020B0606020202030204" pitchFamily="34" charset="0"/>
              </a:rPr>
              <a:t>Aqua</a:t>
            </a:r>
            <a:r>
              <a:rPr lang="en-US" sz="4800" b="1" dirty="0">
                <a:solidFill>
                  <a:srgbClr val="0075C9"/>
                </a:solidFill>
              </a:rPr>
              <a:t> </a:t>
            </a:r>
          </a:p>
        </p:txBody>
      </p:sp>
      <p:sp>
        <p:nvSpPr>
          <p:cNvPr id="5" name="Rectangle 2"/>
          <p:cNvSpPr txBox="1">
            <a:spLocks noChangeArrowheads="1"/>
          </p:cNvSpPr>
          <p:nvPr/>
        </p:nvSpPr>
        <p:spPr>
          <a:xfrm>
            <a:off x="4584560" y="1459523"/>
            <a:ext cx="4572000" cy="37471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FFFFFF"/>
                </a:solidFill>
                <a:latin typeface="Arial Narrow" panose="020B0606020202030204" pitchFamily="34" charset="0"/>
              </a:rPr>
              <a:t> Commissioner Orientation </a:t>
            </a:r>
          </a:p>
          <a:p>
            <a:pPr>
              <a:defRPr/>
            </a:pPr>
            <a:r>
              <a:rPr lang="en-US" sz="3600" b="1">
                <a:solidFill>
                  <a:srgbClr val="FFFFFF"/>
                </a:solidFill>
                <a:latin typeface="Arial Narrow" panose="020B0606020202030204" pitchFamily="34" charset="0"/>
              </a:rPr>
              <a:t>December 31, </a:t>
            </a:r>
            <a:r>
              <a:rPr lang="en-US" sz="3600" b="1" dirty="0">
                <a:solidFill>
                  <a:srgbClr val="FFFFFF"/>
                </a:solidFill>
                <a:latin typeface="Arial Narrow" panose="020B0606020202030204" pitchFamily="34" charset="0"/>
              </a:rPr>
              <a:t>2018</a:t>
            </a:r>
            <a:br>
              <a:rPr lang="en-US" sz="2400" b="1" dirty="0">
                <a:solidFill>
                  <a:schemeClr val="tx2"/>
                </a:solidFill>
                <a:latin typeface="Calibri" panose="020F0502020204030204" pitchFamily="34" charset="0"/>
              </a:rPr>
            </a:br>
            <a:r>
              <a:rPr lang="en-US" sz="2400" b="1" dirty="0">
                <a:solidFill>
                  <a:schemeClr val="tx2"/>
                </a:solidFill>
                <a:latin typeface="Calibri" panose="020F0502020204030204" pitchFamily="34" charset="0"/>
              </a:rPr>
              <a:t>                                                    </a:t>
            </a:r>
            <a:endParaRPr lang="en-US" sz="4000" b="1" dirty="0">
              <a:solidFill>
                <a:schemeClr val="tx2"/>
              </a:solidFill>
              <a:latin typeface="Calibri" panose="020F0502020204030204" pitchFamily="34" charset="0"/>
            </a:endParaRPr>
          </a:p>
        </p:txBody>
      </p:sp>
      <p:pic>
        <p:nvPicPr>
          <p:cNvPr id="6" name="Picture 5" descr="Q10"/>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1000" y="1676400"/>
            <a:ext cx="4419600" cy="37217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Bioreactor</a:t>
            </a:r>
            <a:endParaRPr lang="en-US" sz="4800" dirty="0"/>
          </a:p>
        </p:txBody>
      </p:sp>
      <p:sp>
        <p:nvSpPr>
          <p:cNvPr id="4"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altLang="en-US" dirty="0">
              <a:solidFill>
                <a:schemeClr val="bg1"/>
              </a:solidFill>
              <a:latin typeface="Arial Narrow" panose="020B0606020202030204" pitchFamily="34" charset="0"/>
            </a:endParaRPr>
          </a:p>
        </p:txBody>
      </p:sp>
      <p:pic>
        <p:nvPicPr>
          <p:cNvPr id="5" name="Picture 4">
            <a:extLst>
              <a:ext uri="{FF2B5EF4-FFF2-40B4-BE49-F238E27FC236}">
                <a16:creationId xmlns:a16="http://schemas.microsoft.com/office/drawing/2014/main" id="{5C5521D0-FFF6-4DCA-AB27-4DCC6AF75B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1200900"/>
            <a:ext cx="5689600" cy="4267200"/>
          </a:xfrm>
          <a:prstGeom prst="rect">
            <a:avLst/>
          </a:prstGeom>
        </p:spPr>
      </p:pic>
    </p:spTree>
    <p:extLst>
      <p:ext uri="{BB962C8B-B14F-4D97-AF65-F5344CB8AC3E}">
        <p14:creationId xmlns:p14="http://schemas.microsoft.com/office/powerpoint/2010/main" val="329520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Secondary Clarifiers</a:t>
            </a:r>
            <a:endParaRPr lang="en-US" sz="4800" dirty="0"/>
          </a:p>
        </p:txBody>
      </p:sp>
      <p:sp>
        <p:nvSpPr>
          <p:cNvPr id="4"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solidFill>
                  <a:schemeClr val="bg1"/>
                </a:solidFill>
                <a:latin typeface="Arial Narrow" panose="020B0606020202030204" pitchFamily="34" charset="0"/>
              </a:rPr>
              <a:t>Secondary clarifiers allow for more solids to settle to the bottom that can be removed for dewatering. This is a key element to TransAqua meeting federal regulations by the end of 202 for TSS.</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56585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Secondary Clarifiers</a:t>
            </a:r>
            <a:endParaRPr lang="en-US" sz="4800" dirty="0"/>
          </a:p>
        </p:txBody>
      </p:sp>
      <p:pic>
        <p:nvPicPr>
          <p:cNvPr id="7" name="Picture 2" descr="S:\Administration\WebSite Photos\GMSC\Clarifi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09" y="1676400"/>
            <a:ext cx="4315968"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9E64B3-6C40-4248-93DB-39DE62F173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1191" y="1676400"/>
            <a:ext cx="4673600" cy="3505200"/>
          </a:xfrm>
          <a:prstGeom prst="rect">
            <a:avLst/>
          </a:prstGeom>
        </p:spPr>
      </p:pic>
    </p:spTree>
    <p:extLst>
      <p:ext uri="{BB962C8B-B14F-4D97-AF65-F5344CB8AC3E}">
        <p14:creationId xmlns:p14="http://schemas.microsoft.com/office/powerpoint/2010/main" val="1449747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Effluent Pipe</a:t>
            </a:r>
            <a:endParaRPr lang="en-US" sz="4800" dirty="0"/>
          </a:p>
        </p:txBody>
      </p:sp>
      <p:pic>
        <p:nvPicPr>
          <p:cNvPr id="7" name="Picture 2" descr="S:\Administration\WebSite Photos\GMSC\Overflo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2174" y="1312164"/>
            <a:ext cx="6359652" cy="394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9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Sludge Handling</a:t>
            </a:r>
            <a:endParaRPr lang="en-US" sz="4800" dirty="0"/>
          </a:p>
        </p:txBody>
      </p:sp>
      <p:sp>
        <p:nvSpPr>
          <p:cNvPr id="10"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solidFill>
                  <a:schemeClr val="bg1"/>
                </a:solidFill>
                <a:latin typeface="Arial Narrow" panose="020B0606020202030204" pitchFamily="34" charset="0"/>
              </a:rPr>
              <a:t>Sludge from the Primary Clarifiers and a different type of sludge from the Secondary Clarifiers is pumped into different tanks and mixed to ensure the appropriate ratio required for optimal dewatering. Some sludge will be recycled to the bioreactor to ensure enough biomass is available to break down the waste</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788484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Sludge Handling</a:t>
            </a:r>
            <a:endParaRPr lang="en-US" sz="4800" dirty="0"/>
          </a:p>
        </p:txBody>
      </p:sp>
      <p:sp>
        <p:nvSpPr>
          <p:cNvPr id="10"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altLang="en-US" dirty="0">
              <a:solidFill>
                <a:schemeClr val="bg1"/>
              </a:solidFill>
              <a:latin typeface="Arial Narrow" panose="020B0606020202030204" pitchFamily="34" charset="0"/>
            </a:endParaRPr>
          </a:p>
        </p:txBody>
      </p:sp>
      <p:pic>
        <p:nvPicPr>
          <p:cNvPr id="4" name="Picture 3" descr="3122292d-433b-4ad1-8cdc-a11e207c04fa@namprd17">
            <a:extLst>
              <a:ext uri="{FF2B5EF4-FFF2-40B4-BE49-F238E27FC236}">
                <a16:creationId xmlns:a16="http://schemas.microsoft.com/office/drawing/2014/main" id="{76635033-AE8A-4EC3-A7E1-76CE36C281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270640"/>
            <a:ext cx="5867400" cy="429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27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Sludge Handling</a:t>
            </a:r>
            <a:endParaRPr lang="en-US" sz="4800" dirty="0"/>
          </a:p>
        </p:txBody>
      </p:sp>
      <p:sp>
        <p:nvSpPr>
          <p:cNvPr id="10"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altLang="en-US" dirty="0">
              <a:solidFill>
                <a:schemeClr val="bg1"/>
              </a:solidFill>
              <a:latin typeface="Arial Narrow" panose="020B0606020202030204" pitchFamily="34" charset="0"/>
            </a:endParaRPr>
          </a:p>
        </p:txBody>
      </p:sp>
      <p:pic>
        <p:nvPicPr>
          <p:cNvPr id="4" name="Picture 3">
            <a:extLst>
              <a:ext uri="{FF2B5EF4-FFF2-40B4-BE49-F238E27FC236}">
                <a16:creationId xmlns:a16="http://schemas.microsoft.com/office/drawing/2014/main" id="{4EB20E2A-84C5-474C-9A66-F063C777A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1484784"/>
            <a:ext cx="5486400" cy="4114800"/>
          </a:xfrm>
          <a:prstGeom prst="rect">
            <a:avLst/>
          </a:prstGeom>
        </p:spPr>
      </p:pic>
    </p:spTree>
    <p:extLst>
      <p:ext uri="{BB962C8B-B14F-4D97-AF65-F5344CB8AC3E}">
        <p14:creationId xmlns:p14="http://schemas.microsoft.com/office/powerpoint/2010/main" val="2182053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Centrifuges</a:t>
            </a:r>
            <a:endParaRPr lang="en-US" sz="4800" dirty="0"/>
          </a:p>
        </p:txBody>
      </p:sp>
      <p:sp>
        <p:nvSpPr>
          <p:cNvPr id="10"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solidFill>
                  <a:schemeClr val="bg1"/>
                </a:solidFill>
                <a:latin typeface="Arial Narrow" panose="020B0606020202030204" pitchFamily="34" charset="0"/>
              </a:rPr>
              <a:t>Liquid sludge is pumped to the dewatering building where polymer is added to coagulate the fine solids Centrifuges are used to increase the dryness of the solids by removing water after spinning at a very fast pace. </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4402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830997"/>
          </a:xfrm>
          <a:prstGeom prst="rect">
            <a:avLst/>
          </a:prstGeom>
        </p:spPr>
        <p:txBody>
          <a:bodyPr wrap="square">
            <a:spAutoFit/>
          </a:bodyPr>
          <a:lstStyle/>
          <a:p>
            <a:pPr algn="ctr"/>
            <a:r>
              <a:rPr lang="en-US" altLang="en-US" sz="4800" b="1" dirty="0">
                <a:solidFill>
                  <a:srgbClr val="0075C9"/>
                </a:solidFill>
                <a:latin typeface="Arial Narrow" panose="020B0606020202030204" pitchFamily="34" charset="0"/>
              </a:rPr>
              <a:t>Centrifuges</a:t>
            </a:r>
            <a:endParaRPr lang="en-US" sz="4800" dirty="0"/>
          </a:p>
        </p:txBody>
      </p:sp>
      <p:pic>
        <p:nvPicPr>
          <p:cNvPr id="4" name="Picture 2" descr="S:\Administration\WebSite Photos\GMSC\centrifug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8588" y="1252728"/>
            <a:ext cx="4306824" cy="400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06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75C9"/>
                </a:solidFill>
                <a:latin typeface="Arial Narrow" panose="020B0606020202030204" pitchFamily="34" charset="0"/>
              </a:rPr>
              <a:t>Lime Stabilization</a:t>
            </a:r>
            <a:endParaRPr lang="en-US" sz="4800" dirty="0"/>
          </a:p>
        </p:txBody>
      </p:sp>
      <p:sp>
        <p:nvSpPr>
          <p:cNvPr id="3" name="Content Placeholder 2"/>
          <p:cNvSpPr>
            <a:spLocks noGrp="1"/>
          </p:cNvSpPr>
          <p:nvPr>
            <p:ph idx="1"/>
          </p:nvPr>
        </p:nvSpPr>
        <p:spPr/>
        <p:txBody>
          <a:bodyPr>
            <a:normAutofit/>
          </a:bodyPr>
          <a:lstStyle/>
          <a:p>
            <a:pPr marL="0" indent="0">
              <a:buNone/>
            </a:pPr>
            <a:r>
              <a:rPr lang="en-US" sz="3000" dirty="0">
                <a:solidFill>
                  <a:schemeClr val="bg1"/>
                </a:solidFill>
                <a:latin typeface="Arial Narrow" panose="020B0606020202030204" pitchFamily="34" charset="0"/>
              </a:rPr>
              <a:t>The lime stabilization process incorporates two 25-tonne lime storage silos, a transfer system, a volumetric </a:t>
            </a:r>
            <a:r>
              <a:rPr lang="en-US" sz="3000" dirty="0" err="1">
                <a:solidFill>
                  <a:schemeClr val="bg1"/>
                </a:solidFill>
                <a:latin typeface="Arial Narrow" panose="020B0606020202030204" pitchFamily="34" charset="0"/>
              </a:rPr>
              <a:t>doser</a:t>
            </a:r>
            <a:r>
              <a:rPr lang="en-US" sz="3000" dirty="0">
                <a:solidFill>
                  <a:schemeClr val="bg1"/>
                </a:solidFill>
                <a:latin typeface="Arial Narrow" panose="020B0606020202030204" pitchFamily="34" charset="0"/>
              </a:rPr>
              <a:t> and a blender mixer. The lime slurry is mixed with the sludge before being dewatered to control odors and improve dewatering. Lime is again added after dewatering in solid form using the volumetric feed device and a kneader mixer to increase the pH for the composting process.</a:t>
            </a:r>
            <a:endParaRPr lang="en-US" sz="3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7848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3000" y="152400"/>
            <a:ext cx="6858000" cy="1143000"/>
          </a:xfrm>
        </p:spPr>
        <p:txBody>
          <a:bodyPr>
            <a:normAutofit/>
          </a:bodyPr>
          <a:lstStyle/>
          <a:p>
            <a:r>
              <a:rPr lang="en-US" altLang="en-US" sz="4800" b="1" dirty="0">
                <a:solidFill>
                  <a:srgbClr val="0075C9"/>
                </a:solidFill>
                <a:latin typeface="Arial Narrow" panose="020B0606020202030204" pitchFamily="34" charset="0"/>
              </a:rPr>
              <a:t>Presentation Overview</a:t>
            </a:r>
            <a:endParaRPr lang="en-US" altLang="en-US" sz="6000" b="1" dirty="0">
              <a:solidFill>
                <a:srgbClr val="0075C9"/>
              </a:solidFill>
              <a:latin typeface="Arial Narrow" panose="020B0606020202030204" pitchFamily="34" charset="0"/>
            </a:endParaRPr>
          </a:p>
        </p:txBody>
      </p:sp>
      <p:sp>
        <p:nvSpPr>
          <p:cNvPr id="36867" name="Content Placeholder 2"/>
          <p:cNvSpPr>
            <a:spLocks noGrp="1"/>
          </p:cNvSpPr>
          <p:nvPr>
            <p:ph idx="1"/>
          </p:nvPr>
        </p:nvSpPr>
        <p:spPr>
          <a:xfrm>
            <a:off x="395536" y="1484784"/>
            <a:ext cx="8351838" cy="4754686"/>
          </a:xfrm>
        </p:spPr>
        <p:txBody>
          <a:bodyPr/>
          <a:lstStyle/>
          <a:p>
            <a:pPr marL="0" indent="0">
              <a:buFontTx/>
              <a:buNone/>
              <a:defRPr/>
            </a:pPr>
            <a:endParaRPr lang="en-US" sz="500" b="1" dirty="0">
              <a:solidFill>
                <a:schemeClr val="bg1"/>
              </a:solidFill>
              <a:latin typeface="Calibri" panose="020F0502020204030204" pitchFamily="34" charset="0"/>
            </a:endParaRPr>
          </a:p>
          <a:p>
            <a:pPr marL="0" indent="0">
              <a:buFontTx/>
              <a:buNone/>
              <a:defRPr/>
            </a:pPr>
            <a:endParaRPr lang="en-US" sz="400" b="1" dirty="0">
              <a:solidFill>
                <a:schemeClr val="bg1"/>
              </a:solidFill>
              <a:latin typeface="Calibri" panose="020F0502020204030204" pitchFamily="34" charset="0"/>
            </a:endParaRPr>
          </a:p>
          <a:p>
            <a:pPr marL="0" indent="0">
              <a:buFontTx/>
              <a:buNone/>
              <a:defRPr/>
            </a:pPr>
            <a:endParaRPr lang="en-US" sz="300" b="1" dirty="0">
              <a:solidFill>
                <a:schemeClr val="bg1"/>
              </a:solidFill>
              <a:latin typeface="Calibri" panose="020F0502020204030204" pitchFamily="34" charset="0"/>
            </a:endParaRPr>
          </a:p>
          <a:p>
            <a:pPr>
              <a:defRPr/>
            </a:pPr>
            <a:r>
              <a:rPr lang="en-US" sz="2800" b="1" dirty="0">
                <a:solidFill>
                  <a:schemeClr val="bg1"/>
                </a:solidFill>
                <a:latin typeface="Arial Narrow" panose="020B0606020202030204" pitchFamily="34" charset="0"/>
              </a:rPr>
              <a:t>Wastewater Treatment Process</a:t>
            </a:r>
          </a:p>
          <a:p>
            <a:pPr>
              <a:defRPr/>
            </a:pPr>
            <a:r>
              <a:rPr lang="en-US" sz="2800" b="1" dirty="0">
                <a:solidFill>
                  <a:schemeClr val="bg1"/>
                </a:solidFill>
                <a:latin typeface="Arial Narrow" panose="020B0606020202030204" pitchFamily="34" charset="0"/>
              </a:rPr>
              <a:t>WWTF Upgrade and Modernization Project Update</a:t>
            </a:r>
          </a:p>
          <a:p>
            <a:pPr>
              <a:defRPr/>
            </a:pPr>
            <a:r>
              <a:rPr lang="en-US" sz="2800" b="1" dirty="0" err="1">
                <a:solidFill>
                  <a:schemeClr val="bg1"/>
                </a:solidFill>
                <a:latin typeface="Arial Narrow" panose="020B0606020202030204" pitchFamily="34" charset="0"/>
              </a:rPr>
              <a:t>Biosolids</a:t>
            </a:r>
            <a:r>
              <a:rPr lang="en-US" sz="2800" b="1" dirty="0">
                <a:solidFill>
                  <a:schemeClr val="bg1"/>
                </a:solidFill>
                <a:latin typeface="Arial Narrow" panose="020B0606020202030204" pitchFamily="34" charset="0"/>
              </a:rPr>
              <a:t> Process</a:t>
            </a:r>
          </a:p>
          <a:p>
            <a:pPr>
              <a:defRPr/>
            </a:pPr>
            <a:r>
              <a:rPr lang="en-US" sz="2800" b="1" dirty="0">
                <a:solidFill>
                  <a:schemeClr val="bg1"/>
                </a:solidFill>
                <a:latin typeface="Arial Narrow" panose="020B0606020202030204" pitchFamily="34" charset="0"/>
              </a:rPr>
              <a:t>Compost Testing and Quality Standards</a:t>
            </a:r>
          </a:p>
          <a:p>
            <a:pPr>
              <a:defRPr/>
            </a:pPr>
            <a:r>
              <a:rPr lang="en-US" sz="2800" b="1" dirty="0">
                <a:solidFill>
                  <a:schemeClr val="bg1"/>
                </a:solidFill>
                <a:latin typeface="Arial Narrow" panose="020B0606020202030204" pitchFamily="34" charset="0"/>
              </a:rPr>
              <a:t>Giving back to the Community</a:t>
            </a:r>
          </a:p>
          <a:p>
            <a:pPr>
              <a:defRPr/>
            </a:pPr>
            <a:r>
              <a:rPr lang="en-US" sz="2800" b="1" dirty="0">
                <a:solidFill>
                  <a:schemeClr val="bg1"/>
                </a:solidFill>
                <a:latin typeface="Arial Narrow" panose="020B0606020202030204" pitchFamily="34" charset="0"/>
              </a:rPr>
              <a:t>Carbon Footprint</a:t>
            </a:r>
          </a:p>
          <a:p>
            <a:pPr>
              <a:defRPr/>
            </a:pPr>
            <a:r>
              <a:rPr lang="en-US" sz="2800" b="1" dirty="0">
                <a:solidFill>
                  <a:schemeClr val="bg1"/>
                </a:solidFill>
                <a:latin typeface="Arial Narrow" panose="020B0606020202030204" pitchFamily="34" charset="0"/>
              </a:rPr>
              <a:t>Takeaways!</a:t>
            </a:r>
          </a:p>
          <a:p>
            <a:pPr>
              <a:defRPr/>
            </a:pPr>
            <a:endParaRPr lang="en-US" sz="2800" b="1" dirty="0">
              <a:solidFill>
                <a:schemeClr val="bg1"/>
              </a:solidFill>
              <a:latin typeface="Arial Narrow" panose="020B0606020202030204" pitchFamily="34" charset="0"/>
            </a:endParaRPr>
          </a:p>
          <a:p>
            <a:pPr marL="0" indent="0">
              <a:buNone/>
              <a:defRPr/>
            </a:pPr>
            <a:endParaRPr lang="en-US" sz="2800" b="1" dirty="0">
              <a:solidFill>
                <a:schemeClr val="bg1"/>
              </a:solidFill>
              <a:latin typeface="Arial Narrow" panose="020B0606020202030204" pitchFamily="34" charset="0"/>
            </a:endParaRPr>
          </a:p>
          <a:p>
            <a:pPr marL="0" indent="0">
              <a:buNone/>
              <a:defRPr/>
            </a:pPr>
            <a:endParaRPr lang="en-US" sz="2800" b="1" dirty="0">
              <a:solidFill>
                <a:schemeClr val="bg1"/>
              </a:solidFill>
              <a:latin typeface="Arial Narrow" panose="020B0606020202030204" pitchFamily="34" charset="0"/>
            </a:endParaRPr>
          </a:p>
          <a:p>
            <a:pPr>
              <a:defRPr/>
            </a:pPr>
            <a:endParaRPr lang="en-US" sz="1600" b="1" dirty="0">
              <a:solidFill>
                <a:schemeClr val="bg1"/>
              </a:solidFill>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04813"/>
            <a:ext cx="9144000" cy="830997"/>
          </a:xfrm>
          <a:prstGeom prst="rect">
            <a:avLst/>
          </a:prstGeom>
          <a:noFill/>
        </p:spPr>
        <p:txBody>
          <a:bodyPr wrap="square">
            <a:spAutoFit/>
          </a:bodyPr>
          <a:lstStyle/>
          <a:p>
            <a:pPr algn="ctr">
              <a:defRPr/>
            </a:pPr>
            <a:r>
              <a:rPr lang="en-US" sz="4800" b="1" dirty="0">
                <a:solidFill>
                  <a:srgbClr val="0075C9"/>
                </a:solidFill>
                <a:latin typeface="Arial Narrow" panose="020B0606020202030204" pitchFamily="34" charset="0"/>
              </a:rPr>
              <a:t>Lime Stabilization</a:t>
            </a:r>
          </a:p>
        </p:txBody>
      </p:sp>
      <p:sp>
        <p:nvSpPr>
          <p:cNvPr id="33802" name="Line 10"/>
          <p:cNvSpPr>
            <a:spLocks noChangeShapeType="1"/>
          </p:cNvSpPr>
          <p:nvPr/>
        </p:nvSpPr>
        <p:spPr bwMode="auto">
          <a:xfrm>
            <a:off x="4500563" y="4941888"/>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03" name="Line 11"/>
          <p:cNvSpPr>
            <a:spLocks noChangeShapeType="1"/>
          </p:cNvSpPr>
          <p:nvPr/>
        </p:nvSpPr>
        <p:spPr bwMode="auto">
          <a:xfrm>
            <a:off x="4427538" y="4868863"/>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10" name="Line 18"/>
          <p:cNvSpPr>
            <a:spLocks noChangeShapeType="1"/>
          </p:cNvSpPr>
          <p:nvPr/>
        </p:nvSpPr>
        <p:spPr bwMode="auto">
          <a:xfrm>
            <a:off x="3563938" y="2997200"/>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11" name="Line 19"/>
          <p:cNvSpPr>
            <a:spLocks noChangeShapeType="1"/>
          </p:cNvSpPr>
          <p:nvPr/>
        </p:nvSpPr>
        <p:spPr bwMode="auto">
          <a:xfrm>
            <a:off x="3563938" y="2924175"/>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14" name="Line 24"/>
          <p:cNvSpPr>
            <a:spLocks noChangeShapeType="1"/>
          </p:cNvSpPr>
          <p:nvPr/>
        </p:nvSpPr>
        <p:spPr bwMode="auto">
          <a:xfrm>
            <a:off x="1258888" y="3284538"/>
            <a:ext cx="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11" name="Picture 2" descr="S:\Administration\WebSite Photos\GMSC\LimeSilo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9444" y="1219200"/>
            <a:ext cx="4325112"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solidFill>
                  <a:srgbClr val="0075C9"/>
                </a:solidFill>
                <a:latin typeface="Arial Narrow" panose="020B0606020202030204" pitchFamily="34" charset="0"/>
              </a:rPr>
              <a:t>Biosolids</a:t>
            </a:r>
            <a:r>
              <a:rPr lang="en-US" sz="4000" b="1" dirty="0">
                <a:solidFill>
                  <a:srgbClr val="0075C9"/>
                </a:solidFill>
                <a:latin typeface="Arial Narrow" panose="020B0606020202030204" pitchFamily="34" charset="0"/>
              </a:rPr>
              <a:t> Process</a:t>
            </a:r>
            <a:endParaRPr lang="en-US" dirty="0"/>
          </a:p>
        </p:txBody>
      </p:sp>
      <p:pic>
        <p:nvPicPr>
          <p:cNvPr id="6" name="Picture 2" descr="S:\Administration\WebSite Photos\Compost\Picture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133600"/>
            <a:ext cx="3494755" cy="2770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Administration\WebSite Photos\Compost\100_2515.JPG Tulippe GMS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122476"/>
            <a:ext cx="37084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32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04800" y="381001"/>
            <a:ext cx="8659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defRPr/>
            </a:pPr>
            <a:r>
              <a:rPr lang="en-US" sz="4000" b="1" dirty="0" err="1">
                <a:solidFill>
                  <a:srgbClr val="0075C9"/>
                </a:solidFill>
                <a:latin typeface="Arial Narrow" panose="020B0606020202030204" pitchFamily="34" charset="0"/>
              </a:rPr>
              <a:t>Biosolids</a:t>
            </a:r>
            <a:r>
              <a:rPr lang="en-US" sz="4000" b="1" dirty="0">
                <a:solidFill>
                  <a:srgbClr val="0075C9"/>
                </a:solidFill>
                <a:latin typeface="Arial Narrow" panose="020B0606020202030204" pitchFamily="34" charset="0"/>
              </a:rPr>
              <a:t> Process</a:t>
            </a:r>
          </a:p>
        </p:txBody>
      </p:sp>
      <p:sp>
        <p:nvSpPr>
          <p:cNvPr id="17418" name="Line 10"/>
          <p:cNvSpPr>
            <a:spLocks noChangeShapeType="1"/>
          </p:cNvSpPr>
          <p:nvPr/>
        </p:nvSpPr>
        <p:spPr bwMode="auto">
          <a:xfrm>
            <a:off x="4500563" y="4941888"/>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19" name="Line 11"/>
          <p:cNvSpPr>
            <a:spLocks noChangeShapeType="1"/>
          </p:cNvSpPr>
          <p:nvPr/>
        </p:nvSpPr>
        <p:spPr bwMode="auto">
          <a:xfrm>
            <a:off x="4427538" y="4868863"/>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26" name="Line 18"/>
          <p:cNvSpPr>
            <a:spLocks noChangeShapeType="1"/>
          </p:cNvSpPr>
          <p:nvPr/>
        </p:nvSpPr>
        <p:spPr bwMode="auto">
          <a:xfrm>
            <a:off x="3563938" y="2997200"/>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27" name="Line 19"/>
          <p:cNvSpPr>
            <a:spLocks noChangeShapeType="1"/>
          </p:cNvSpPr>
          <p:nvPr/>
        </p:nvSpPr>
        <p:spPr bwMode="auto">
          <a:xfrm>
            <a:off x="3563938" y="2924175"/>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432" name="Line 24"/>
          <p:cNvSpPr>
            <a:spLocks noChangeShapeType="1"/>
          </p:cNvSpPr>
          <p:nvPr/>
        </p:nvSpPr>
        <p:spPr bwMode="auto">
          <a:xfrm>
            <a:off x="1258888" y="3284538"/>
            <a:ext cx="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b="1" dirty="0">
              <a:solidFill>
                <a:srgbClr val="FFFFFF"/>
              </a:solidFill>
              <a:latin typeface="Arial Narrow" panose="020B0606020202030204" pitchFamily="34" charset="0"/>
            </a:endParaRPr>
          </a:p>
          <a:p>
            <a:pPr marL="0" indent="0">
              <a:buFont typeface="Arial" panose="020B0604020202020204" pitchFamily="34" charset="0"/>
              <a:buNone/>
            </a:pPr>
            <a:endParaRPr lang="en-US" sz="2400" b="1" dirty="0">
              <a:solidFill>
                <a:srgbClr val="FFFFFF"/>
              </a:solidFill>
              <a:latin typeface="Arial Narrow" panose="020B0606020202030204" pitchFamily="34" charset="0"/>
            </a:endParaRPr>
          </a:p>
          <a:p>
            <a:endParaRPr lang="en-US" dirty="0"/>
          </a:p>
        </p:txBody>
      </p:sp>
      <p:sp>
        <p:nvSpPr>
          <p:cNvPr id="10"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latin typeface="Arial Narrow" panose="020B0606020202030204" pitchFamily="34" charset="0"/>
              </a:rPr>
              <a:t>By-products generated by the treatment processes are primarily organic in nature and once processed for reuse are called "</a:t>
            </a:r>
            <a:r>
              <a:rPr lang="en-US" dirty="0" err="1">
                <a:solidFill>
                  <a:schemeClr val="bg1"/>
                </a:solidFill>
                <a:latin typeface="Arial Narrow" panose="020B0606020202030204" pitchFamily="34" charset="0"/>
              </a:rPr>
              <a:t>biosolids</a:t>
            </a:r>
            <a:r>
              <a:rPr lang="en-US" dirty="0">
                <a:solidFill>
                  <a:schemeClr val="bg1"/>
                </a:solidFill>
                <a:latin typeface="Arial Narrow" panose="020B0606020202030204" pitchFamily="34" charset="0"/>
              </a:rPr>
              <a:t>". Stabilization with lime makes these byproducts suitable for use as a soil additive in agriculture, in accordance with provincial guidelines. By-product composting is used in landscaping and topsoil manufacturing.</a:t>
            </a: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06163097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solidFill>
                  <a:srgbClr val="0075C9"/>
                </a:solidFill>
                <a:latin typeface="Arial Narrow" panose="020B0606020202030204" pitchFamily="34" charset="0"/>
              </a:rPr>
              <a:t>Biosolids</a:t>
            </a:r>
            <a:r>
              <a:rPr lang="en-US" sz="4000" b="1" dirty="0">
                <a:solidFill>
                  <a:srgbClr val="0075C9"/>
                </a:solidFill>
                <a:latin typeface="Arial Narrow" panose="020B0606020202030204" pitchFamily="34" charset="0"/>
              </a:rPr>
              <a:t> Process</a:t>
            </a:r>
            <a:endParaRPr lang="en-US" dirty="0"/>
          </a:p>
        </p:txBody>
      </p:sp>
      <p:pic>
        <p:nvPicPr>
          <p:cNvPr id="5" name="Picture 4" descr="Picture 0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33600"/>
            <a:ext cx="2303584" cy="3518832"/>
          </a:xfrm>
          <a:prstGeom prst="rect">
            <a:avLst/>
          </a:prstGeom>
          <a:noFill/>
          <a:effectLst>
            <a:outerShdw dist="107763" dir="2700000" algn="ctr" rotWithShape="0">
              <a:srgbClr val="808080"/>
            </a:outerShdw>
          </a:effectLst>
        </p:spPr>
      </p:pic>
      <p:pic>
        <p:nvPicPr>
          <p:cNvPr id="6" name="Picture 4" descr="Clubs-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600201"/>
            <a:ext cx="3769009" cy="2438400"/>
          </a:xfrm>
          <a:prstGeom prst="rect">
            <a:avLst/>
          </a:prstGeom>
          <a:noFill/>
          <a:ln w="317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CompostPa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36182" y="3505200"/>
            <a:ext cx="3200400" cy="1965661"/>
          </a:xfrm>
          <a:prstGeom prst="rect">
            <a:avLst/>
          </a:prstGeom>
          <a:noFill/>
          <a:ln w="317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43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5C9"/>
                </a:solidFill>
                <a:latin typeface="Arial Narrow" panose="020B0606020202030204" pitchFamily="34" charset="0"/>
              </a:rPr>
              <a:t>Compost Testing and Quality Standards</a:t>
            </a:r>
            <a:endParaRPr lang="en-US" dirty="0"/>
          </a:p>
        </p:txBody>
      </p:sp>
      <p:graphicFrame>
        <p:nvGraphicFramePr>
          <p:cNvPr id="6" name="Group 73"/>
          <p:cNvGraphicFramePr>
            <a:graphicFrameLocks noGrp="1"/>
          </p:cNvGraphicFramePr>
          <p:nvPr>
            <p:extLst>
              <p:ext uri="{D42A27DB-BD31-4B8C-83A1-F6EECF244321}">
                <p14:modId xmlns:p14="http://schemas.microsoft.com/office/powerpoint/2010/main" val="3349630006"/>
              </p:ext>
            </p:extLst>
          </p:nvPr>
        </p:nvGraphicFramePr>
        <p:xfrm>
          <a:off x="304800" y="1295400"/>
          <a:ext cx="5943600" cy="4724400"/>
        </p:xfrm>
        <a:graphic>
          <a:graphicData uri="http://schemas.openxmlformats.org/drawingml/2006/table">
            <a:tbl>
              <a:tblPr/>
              <a:tblGrid>
                <a:gridCol w="1401914">
                  <a:extLst>
                    <a:ext uri="{9D8B030D-6E8A-4147-A177-3AD203B41FA5}">
                      <a16:colId xmlns:a16="http://schemas.microsoft.com/office/drawing/2014/main" val="20000"/>
                    </a:ext>
                  </a:extLst>
                </a:gridCol>
                <a:gridCol w="1124116">
                  <a:extLst>
                    <a:ext uri="{9D8B030D-6E8A-4147-A177-3AD203B41FA5}">
                      <a16:colId xmlns:a16="http://schemas.microsoft.com/office/drawing/2014/main" val="20001"/>
                    </a:ext>
                  </a:extLst>
                </a:gridCol>
                <a:gridCol w="1898291">
                  <a:extLst>
                    <a:ext uri="{9D8B030D-6E8A-4147-A177-3AD203B41FA5}">
                      <a16:colId xmlns:a16="http://schemas.microsoft.com/office/drawing/2014/main" val="20002"/>
                    </a:ext>
                  </a:extLst>
                </a:gridCol>
                <a:gridCol w="1519279">
                  <a:extLst>
                    <a:ext uri="{9D8B030D-6E8A-4147-A177-3AD203B41FA5}">
                      <a16:colId xmlns:a16="http://schemas.microsoft.com/office/drawing/2014/main" val="20003"/>
                    </a:ext>
                  </a:extLst>
                </a:gridCol>
              </a:tblGrid>
              <a:tr h="772426">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l"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Trace elements</a:t>
                      </a:r>
                    </a:p>
                    <a:p>
                      <a:pPr marL="0" marR="0" lvl="0" indent="0" algn="l"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July 2016 GMWC</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Compost</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(mg/kg dry weight)</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Type A Compost</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(BNQ)</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Maximum concentration within product</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(mg/kg dry weight)</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basis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Category A</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(CCME)</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Maximum concentration within product</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(mg/kg dry weight)</a:t>
                      </a:r>
                    </a:p>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solidFill>
                  </a:tcPr>
                </a:tc>
                <a:extLst>
                  <a:ext uri="{0D108BD9-81ED-4DB2-BD59-A6C34878D82A}">
                    <a16:rowId xmlns:a16="http://schemas.microsoft.com/office/drawing/2014/main" val="10000"/>
                  </a:ext>
                </a:extLst>
              </a:tr>
              <a:tr h="203769">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Arsenic (As)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1.91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665">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Cadmium (Cd)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B.D.L.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7560">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Cobalt (Co)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3769">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Chromium (Cr)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20.35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210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210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6612">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Copper (Cu)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102.25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3769">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Mercury (Hg)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0.32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8933">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Molybdenum (Mo)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6612">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Nickel (Ni)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10.29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5665">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Lead (</a:t>
                      </a:r>
                      <a:r>
                        <a:rPr kumimoji="0" lang="en-US" altLang="en-US" sz="1200" b="1" i="0" u="none" strike="noStrike" cap="none" normalizeH="0" baseline="0" dirty="0" err="1">
                          <a:ln>
                            <a:noFill/>
                          </a:ln>
                          <a:solidFill>
                            <a:schemeClr val="tx1"/>
                          </a:solidFill>
                          <a:effectLst/>
                          <a:latin typeface="Arial Narrow" panose="020B0606020202030204" pitchFamily="34" charset="0"/>
                        </a:rPr>
                        <a:t>Pb</a:t>
                      </a:r>
                      <a:r>
                        <a:rPr kumimoji="0" lang="en-US" altLang="en-US" sz="1200" b="1" i="0" u="none" strike="noStrike" cap="none" normalizeH="0" baseline="0" dirty="0">
                          <a:ln>
                            <a:noFill/>
                          </a:ln>
                          <a:solidFill>
                            <a:schemeClr val="tx1"/>
                          </a:solidFill>
                          <a:effectLst/>
                          <a:latin typeface="Arial Narrow" panose="020B0606020202030204" pitchFamily="34" charset="0"/>
                        </a:rPr>
                        <a:t>)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17.76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150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150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8508">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Selenium (Se)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B.D.L.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a:ln>
                            <a:noFill/>
                          </a:ln>
                          <a:solidFill>
                            <a:schemeClr val="tx1"/>
                          </a:solidFill>
                          <a:effectLst/>
                          <a:latin typeface="Arial Narrow" panose="020B0606020202030204"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4717">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200" b="1" i="0" u="none" strike="noStrike" cap="none" normalizeH="0" baseline="0" dirty="0">
                          <a:ln>
                            <a:noFill/>
                          </a:ln>
                          <a:solidFill>
                            <a:schemeClr val="tx1"/>
                          </a:solidFill>
                          <a:effectLst/>
                          <a:latin typeface="Arial Narrow" panose="020B0606020202030204" pitchFamily="34" charset="0"/>
                        </a:rPr>
                        <a:t>Zinc (Zn) </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DFDF">
                        <a:alpha val="50195"/>
                      </a:srgbClr>
                    </a:solid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235.20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700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8CF4EA"/>
                        </a:buClr>
                        <a:buSzPct val="75000"/>
                        <a:buFont typeface="Monotype Sorts" charset="2"/>
                        <a:tabLst>
                          <a:tab pos="228600" algn="l"/>
                        </a:tabLst>
                        <a:defRPr sz="2400">
                          <a:solidFill>
                            <a:srgbClr val="FAFD00"/>
                          </a:solidFill>
                          <a:latin typeface="Arial" charset="0"/>
                        </a:defRPr>
                      </a:lvl1pPr>
                      <a:lvl2pPr marL="742950" indent="-285750" eaLnBrk="0" hangingPunct="0">
                        <a:spcBef>
                          <a:spcPct val="20000"/>
                        </a:spcBef>
                        <a:buClr>
                          <a:srgbClr val="8CF4EA"/>
                        </a:buClr>
                        <a:buSzPct val="100000"/>
                        <a:tabLst>
                          <a:tab pos="228600" algn="l"/>
                        </a:tabLst>
                        <a:defRPr sz="2400">
                          <a:solidFill>
                            <a:srgbClr val="FAFD00"/>
                          </a:solidFill>
                          <a:latin typeface="Arial" charset="0"/>
                        </a:defRPr>
                      </a:lvl2pPr>
                      <a:lvl3pPr marL="1143000" indent="-228600" eaLnBrk="0" hangingPunct="0">
                        <a:spcBef>
                          <a:spcPct val="20000"/>
                        </a:spcBef>
                        <a:buClr>
                          <a:srgbClr val="8CF4EA"/>
                        </a:buClr>
                        <a:buSzPct val="100000"/>
                        <a:tabLst>
                          <a:tab pos="228600" algn="l"/>
                        </a:tabLst>
                        <a:defRPr sz="2400">
                          <a:solidFill>
                            <a:srgbClr val="FAFD00"/>
                          </a:solidFill>
                          <a:latin typeface="Arial" charset="0"/>
                        </a:defRPr>
                      </a:lvl3pPr>
                      <a:lvl4pPr marL="1600200" indent="-228600" eaLnBrk="0" hangingPunct="0">
                        <a:spcBef>
                          <a:spcPct val="20000"/>
                        </a:spcBef>
                        <a:buClr>
                          <a:srgbClr val="8CF4EA"/>
                        </a:buClr>
                        <a:buSzPct val="100000"/>
                        <a:tabLst>
                          <a:tab pos="228600" algn="l"/>
                        </a:tabLst>
                        <a:defRPr sz="2400">
                          <a:solidFill>
                            <a:srgbClr val="FAFD00"/>
                          </a:solidFill>
                          <a:latin typeface="Arial" charset="0"/>
                        </a:defRPr>
                      </a:lvl4pPr>
                      <a:lvl5pPr marL="2057400" indent="-228600" eaLnBrk="0" hangingPunct="0">
                        <a:spcBef>
                          <a:spcPct val="20000"/>
                        </a:spcBef>
                        <a:buClr>
                          <a:srgbClr val="8CF4EA"/>
                        </a:buClr>
                        <a:buSzPct val="100000"/>
                        <a:tabLst>
                          <a:tab pos="228600" algn="l"/>
                        </a:tabLst>
                        <a:defRPr sz="2400">
                          <a:solidFill>
                            <a:srgbClr val="FAFD00"/>
                          </a:solidFill>
                          <a:latin typeface="Arial" charset="0"/>
                        </a:defRPr>
                      </a:lvl5pPr>
                      <a:lvl6pPr marL="25146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6pPr>
                      <a:lvl7pPr marL="29718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7pPr>
                      <a:lvl8pPr marL="34290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8pPr>
                      <a:lvl9pPr marL="3886200" indent="-228600" eaLnBrk="0" fontAlgn="base" hangingPunct="0">
                        <a:spcBef>
                          <a:spcPct val="20000"/>
                        </a:spcBef>
                        <a:spcAft>
                          <a:spcPct val="0"/>
                        </a:spcAft>
                        <a:buClr>
                          <a:srgbClr val="8CF4EA"/>
                        </a:buClr>
                        <a:buSzPct val="100000"/>
                        <a:tabLst>
                          <a:tab pos="228600" algn="l"/>
                        </a:tabLst>
                        <a:defRPr sz="2400">
                          <a:solidFill>
                            <a:srgbClr val="FAFD00"/>
                          </a:solidFill>
                          <a:latin typeface="Arial" charset="0"/>
                        </a:defRPr>
                      </a:lvl9pPr>
                    </a:lstStyle>
                    <a:p>
                      <a:pPr marL="0" marR="0" lvl="0" indent="0" algn="ctr" defTabSz="914400" rtl="0" eaLnBrk="0" fontAlgn="base" latinLnBrk="0" hangingPunct="0">
                        <a:lnSpc>
                          <a:spcPct val="100000"/>
                        </a:lnSpc>
                        <a:spcBef>
                          <a:spcPct val="0"/>
                        </a:spcBef>
                        <a:spcAft>
                          <a:spcPct val="0"/>
                        </a:spcAft>
                        <a:buClr>
                          <a:srgbClr val="8CF4EA"/>
                        </a:buClr>
                        <a:buSzPct val="75000"/>
                        <a:buFont typeface="Monotype Sorts" charset="2"/>
                        <a:buNone/>
                        <a:tabLst>
                          <a:tab pos="228600" algn="l"/>
                        </a:tabLst>
                      </a:pPr>
                      <a:r>
                        <a:rPr kumimoji="0" lang="en-US" altLang="en-US" sz="1400" b="1" i="0" u="none" strike="noStrike" cap="none" normalizeH="0" baseline="0" dirty="0">
                          <a:ln>
                            <a:noFill/>
                          </a:ln>
                          <a:solidFill>
                            <a:schemeClr val="tx1"/>
                          </a:solidFill>
                          <a:effectLst/>
                          <a:latin typeface="Arial Narrow" panose="020B0606020202030204" pitchFamily="34" charset="0"/>
                        </a:rPr>
                        <a:t>700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7" name="Picture 5" descr="BN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4849" y="4114800"/>
            <a:ext cx="2286502" cy="1154053"/>
          </a:xfrm>
          <a:prstGeom prst="rect">
            <a:avLst/>
          </a:prstGeom>
          <a:noFill/>
          <a:ln w="76200" cmpd="thickThin">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scan00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6757" y="2658908"/>
            <a:ext cx="2286502" cy="1243645"/>
          </a:xfrm>
          <a:prstGeom prst="rect">
            <a:avLst/>
          </a:prstGeom>
          <a:noFill/>
          <a:ln w="73025" cmpd="thickThin">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6400800" y="1642615"/>
            <a:ext cx="251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Times New Roman" pitchFamily="18" charset="0"/>
              </a:defRPr>
            </a:lvl1pPr>
            <a:lvl2pPr marL="742950" indent="-285750">
              <a:defRPr sz="1200" b="1">
                <a:solidFill>
                  <a:schemeClr val="tx1"/>
                </a:solidFill>
                <a:latin typeface="Times New Roman" pitchFamily="18" charset="0"/>
              </a:defRPr>
            </a:lvl2pPr>
            <a:lvl3pPr marL="1143000" indent="-228600">
              <a:defRPr sz="1200" b="1">
                <a:solidFill>
                  <a:schemeClr val="tx1"/>
                </a:solidFill>
                <a:latin typeface="Times New Roman" pitchFamily="18" charset="0"/>
              </a:defRPr>
            </a:lvl3pPr>
            <a:lvl4pPr marL="1600200" indent="-228600">
              <a:defRPr sz="1200" b="1">
                <a:solidFill>
                  <a:schemeClr val="tx1"/>
                </a:solidFill>
                <a:latin typeface="Times New Roman" pitchFamily="18" charset="0"/>
              </a:defRPr>
            </a:lvl4pPr>
            <a:lvl5pPr marL="2057400" indent="-228600">
              <a:defRPr sz="1200" b="1">
                <a:solidFill>
                  <a:schemeClr val="tx1"/>
                </a:solidFill>
                <a:latin typeface="Times New Roman" pitchFamily="18" charset="0"/>
              </a:defRPr>
            </a:lvl5pPr>
            <a:lvl6pPr marL="2514600" indent="-228600" fontAlgn="base">
              <a:spcBef>
                <a:spcPct val="0"/>
              </a:spcBef>
              <a:spcAft>
                <a:spcPct val="0"/>
              </a:spcAft>
              <a:defRPr sz="1200" b="1">
                <a:solidFill>
                  <a:schemeClr val="tx1"/>
                </a:solidFill>
                <a:latin typeface="Times New Roman" pitchFamily="18" charset="0"/>
              </a:defRPr>
            </a:lvl6pPr>
            <a:lvl7pPr marL="2971800" indent="-228600" fontAlgn="base">
              <a:spcBef>
                <a:spcPct val="0"/>
              </a:spcBef>
              <a:spcAft>
                <a:spcPct val="0"/>
              </a:spcAft>
              <a:defRPr sz="1200" b="1">
                <a:solidFill>
                  <a:schemeClr val="tx1"/>
                </a:solidFill>
                <a:latin typeface="Times New Roman" pitchFamily="18" charset="0"/>
              </a:defRPr>
            </a:lvl7pPr>
            <a:lvl8pPr marL="3429000" indent="-228600" fontAlgn="base">
              <a:spcBef>
                <a:spcPct val="0"/>
              </a:spcBef>
              <a:spcAft>
                <a:spcPct val="0"/>
              </a:spcAft>
              <a:defRPr sz="1200" b="1">
                <a:solidFill>
                  <a:schemeClr val="tx1"/>
                </a:solidFill>
                <a:latin typeface="Times New Roman" pitchFamily="18" charset="0"/>
              </a:defRPr>
            </a:lvl8pPr>
            <a:lvl9pPr marL="3886200" indent="-228600" fontAlgn="base">
              <a:spcBef>
                <a:spcPct val="0"/>
              </a:spcBef>
              <a:spcAft>
                <a:spcPct val="0"/>
              </a:spcAft>
              <a:defRPr sz="1200" b="1">
                <a:solidFill>
                  <a:schemeClr val="tx1"/>
                </a:solidFill>
                <a:latin typeface="Times New Roman" pitchFamily="18" charset="0"/>
              </a:defRPr>
            </a:lvl9pPr>
          </a:lstStyle>
          <a:p>
            <a:r>
              <a:rPr lang="en-US" altLang="en-US" sz="1800" dirty="0">
                <a:solidFill>
                  <a:schemeClr val="bg1"/>
                </a:solidFill>
                <a:latin typeface="Arial Narrow" panose="020B0606020202030204" pitchFamily="34" charset="0"/>
              </a:rPr>
              <a:t>Additional laboratory data can be provided upon request</a:t>
            </a:r>
          </a:p>
        </p:txBody>
      </p:sp>
    </p:spTree>
    <p:extLst>
      <p:ext uri="{BB962C8B-B14F-4D97-AF65-F5344CB8AC3E}">
        <p14:creationId xmlns:p14="http://schemas.microsoft.com/office/powerpoint/2010/main" val="21476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5C9"/>
                </a:solidFill>
                <a:latin typeface="Arial Narrow" panose="020B0606020202030204" pitchFamily="34" charset="0"/>
              </a:rPr>
              <a:t>Giving Back to the Community!</a:t>
            </a:r>
            <a:endParaRPr lang="en-US" dirty="0"/>
          </a:p>
        </p:txBody>
      </p:sp>
      <p:pic>
        <p:nvPicPr>
          <p:cNvPr id="2050" name="Picture 2" descr="P:\Plant Records\Photos\By Component\Compost Facility\2016\May 28 - Customers -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130525"/>
            <a:ext cx="7661639"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03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5C9"/>
                </a:solidFill>
                <a:latin typeface="Arial Narrow" panose="020B0606020202030204" pitchFamily="34" charset="0"/>
              </a:rPr>
              <a:t>Giving Back to the Community!</a:t>
            </a:r>
            <a:endParaRPr lang="en-US" dirty="0"/>
          </a:p>
        </p:txBody>
      </p:sp>
      <p:sp>
        <p:nvSpPr>
          <p:cNvPr id="3" name="Content Placeholder 2"/>
          <p:cNvSpPr>
            <a:spLocks noGrp="1"/>
          </p:cNvSpPr>
          <p:nvPr>
            <p:ph idx="1"/>
          </p:nvPr>
        </p:nvSpPr>
        <p:spPr/>
        <p:txBody>
          <a:bodyPr>
            <a:normAutofit/>
          </a:bodyPr>
          <a:lstStyle/>
          <a:p>
            <a:pPr>
              <a:defRPr/>
            </a:pPr>
            <a:r>
              <a:rPr lang="en-US" sz="2100" b="1" dirty="0">
                <a:solidFill>
                  <a:schemeClr val="bg1"/>
                </a:solidFill>
                <a:latin typeface="Arial Narrow" panose="020B0606020202030204" pitchFamily="34" charset="0"/>
              </a:rPr>
              <a:t>In 2016, TransAqua developed a new compost brochure for the public</a:t>
            </a:r>
          </a:p>
          <a:p>
            <a:pPr>
              <a:defRPr/>
            </a:pPr>
            <a:endParaRPr lang="en-US" sz="2100" b="1" dirty="0">
              <a:solidFill>
                <a:schemeClr val="bg1"/>
              </a:solidFill>
              <a:latin typeface="Arial Narrow" panose="020B0606020202030204" pitchFamily="34" charset="0"/>
            </a:endParaRPr>
          </a:p>
          <a:p>
            <a:pPr>
              <a:defRPr/>
            </a:pPr>
            <a:r>
              <a:rPr lang="en-US" sz="2100" b="1" dirty="0">
                <a:solidFill>
                  <a:schemeClr val="bg1"/>
                </a:solidFill>
                <a:latin typeface="Arial Narrow" panose="020B0606020202030204" pitchFamily="34" charset="0"/>
              </a:rPr>
              <a:t>TransAqua does not currently advertise ‘free’ compost in the community. It is mainly ‘word of mouth’ that has gained confidence in our compost</a:t>
            </a:r>
          </a:p>
          <a:p>
            <a:pPr>
              <a:defRPr/>
            </a:pPr>
            <a:endParaRPr lang="en-US" sz="2100" b="1" dirty="0">
              <a:solidFill>
                <a:schemeClr val="bg1"/>
              </a:solidFill>
              <a:latin typeface="Arial Narrow" panose="020B0606020202030204" pitchFamily="34" charset="0"/>
            </a:endParaRPr>
          </a:p>
          <a:p>
            <a:pPr>
              <a:defRPr/>
            </a:pPr>
            <a:r>
              <a:rPr lang="en-US" sz="2100" b="1" dirty="0">
                <a:solidFill>
                  <a:schemeClr val="bg1"/>
                </a:solidFill>
                <a:latin typeface="Arial Narrow" panose="020B0606020202030204" pitchFamily="34" charset="0"/>
              </a:rPr>
              <a:t>Compost is ‘free’ to the public who wish to load their own vehicles, $15 for TransAqua staff to use a bucket to load pickup trucks and trailers and $15/yard for commercial  customers</a:t>
            </a:r>
          </a:p>
          <a:p>
            <a:pPr>
              <a:defRPr/>
            </a:pPr>
            <a:endParaRPr lang="en-US" sz="2100" b="1" dirty="0">
              <a:solidFill>
                <a:schemeClr val="bg1"/>
              </a:solidFill>
              <a:latin typeface="Arial Narrow" panose="020B0606020202030204" pitchFamily="34" charset="0"/>
            </a:endParaRPr>
          </a:p>
          <a:p>
            <a:pPr>
              <a:defRPr/>
            </a:pPr>
            <a:r>
              <a:rPr lang="en-US" sz="2100" b="1" dirty="0">
                <a:solidFill>
                  <a:schemeClr val="bg1"/>
                </a:solidFill>
                <a:latin typeface="Arial Narrow" panose="020B0606020202030204" pitchFamily="34" charset="0"/>
              </a:rPr>
              <a:t>Municipalities currently receive compost for free</a:t>
            </a:r>
          </a:p>
          <a:p>
            <a:pPr>
              <a:defRPr/>
            </a:pPr>
            <a:endParaRPr lang="en-US" sz="2100" b="1" dirty="0">
              <a:solidFill>
                <a:schemeClr val="bg1"/>
              </a:solidFill>
              <a:latin typeface="Arial Narrow" panose="020B0606020202030204" pitchFamily="34" charset="0"/>
            </a:endParaRPr>
          </a:p>
          <a:p>
            <a:pPr marL="0" indent="0">
              <a:buNone/>
              <a:defRPr/>
            </a:pPr>
            <a:endParaRPr lang="en-US" sz="21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79367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defRPr/>
            </a:pPr>
            <a:r>
              <a:rPr lang="en-US" sz="4000" b="1" dirty="0">
                <a:solidFill>
                  <a:srgbClr val="0075C9"/>
                </a:solidFill>
                <a:latin typeface="Arial Narrow" panose="020B0606020202030204" pitchFamily="34" charset="0"/>
              </a:rPr>
              <a:t>Historical Community Compost Demand</a:t>
            </a:r>
          </a:p>
        </p:txBody>
      </p:sp>
      <p:graphicFrame>
        <p:nvGraphicFramePr>
          <p:cNvPr id="5" name="Table 4"/>
          <p:cNvGraphicFramePr>
            <a:graphicFrameLocks noGrp="1"/>
          </p:cNvGraphicFramePr>
          <p:nvPr>
            <p:extLst>
              <p:ext uri="{D42A27DB-BD31-4B8C-83A1-F6EECF244321}">
                <p14:modId xmlns:p14="http://schemas.microsoft.com/office/powerpoint/2010/main" val="2944493917"/>
              </p:ext>
            </p:extLst>
          </p:nvPr>
        </p:nvGraphicFramePr>
        <p:xfrm>
          <a:off x="1238658" y="1613014"/>
          <a:ext cx="6629398" cy="3428997"/>
        </p:xfrm>
        <a:graphic>
          <a:graphicData uri="http://schemas.openxmlformats.org/drawingml/2006/table">
            <a:tbl>
              <a:tblPr firstRow="1" firstCol="1" bandRow="1">
                <a:tableStyleId>{5C22544A-7EE6-4342-B048-85BDC9FD1C3A}</a:tableStyleId>
              </a:tblPr>
              <a:tblGrid>
                <a:gridCol w="2803492">
                  <a:extLst>
                    <a:ext uri="{9D8B030D-6E8A-4147-A177-3AD203B41FA5}">
                      <a16:colId xmlns:a16="http://schemas.microsoft.com/office/drawing/2014/main" val="20000"/>
                    </a:ext>
                  </a:extLst>
                </a:gridCol>
                <a:gridCol w="637651">
                  <a:extLst>
                    <a:ext uri="{9D8B030D-6E8A-4147-A177-3AD203B41FA5}">
                      <a16:colId xmlns:a16="http://schemas.microsoft.com/office/drawing/2014/main" val="20001"/>
                    </a:ext>
                  </a:extLst>
                </a:gridCol>
                <a:gridCol w="637651">
                  <a:extLst>
                    <a:ext uri="{9D8B030D-6E8A-4147-A177-3AD203B41FA5}">
                      <a16:colId xmlns:a16="http://schemas.microsoft.com/office/drawing/2014/main" val="20002"/>
                    </a:ext>
                  </a:extLst>
                </a:gridCol>
                <a:gridCol w="637651">
                  <a:extLst>
                    <a:ext uri="{9D8B030D-6E8A-4147-A177-3AD203B41FA5}">
                      <a16:colId xmlns:a16="http://schemas.microsoft.com/office/drawing/2014/main" val="20003"/>
                    </a:ext>
                  </a:extLst>
                </a:gridCol>
                <a:gridCol w="637651">
                  <a:extLst>
                    <a:ext uri="{9D8B030D-6E8A-4147-A177-3AD203B41FA5}">
                      <a16:colId xmlns:a16="http://schemas.microsoft.com/office/drawing/2014/main" val="20004"/>
                    </a:ext>
                  </a:extLst>
                </a:gridCol>
                <a:gridCol w="637651">
                  <a:extLst>
                    <a:ext uri="{9D8B030D-6E8A-4147-A177-3AD203B41FA5}">
                      <a16:colId xmlns:a16="http://schemas.microsoft.com/office/drawing/2014/main" val="20005"/>
                    </a:ext>
                  </a:extLst>
                </a:gridCol>
                <a:gridCol w="637651">
                  <a:extLst>
                    <a:ext uri="{9D8B030D-6E8A-4147-A177-3AD203B41FA5}">
                      <a16:colId xmlns:a16="http://schemas.microsoft.com/office/drawing/2014/main" val="20006"/>
                    </a:ext>
                  </a:extLst>
                </a:gridCol>
              </a:tblGrid>
              <a:tr h="311727">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Compost Clientele</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2012</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2013</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2014</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2015</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2016</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baseline="0" dirty="0">
                          <a:solidFill>
                            <a:schemeClr val="bg1"/>
                          </a:solidFill>
                          <a:effectLst/>
                          <a:latin typeface="Arial Narrow" panose="020B0606020202030204" pitchFamily="34" charset="0"/>
                          <a:ea typeface="Cambria"/>
                          <a:cs typeface="MinionPro-Regular"/>
                        </a:rPr>
                        <a:t>2017</a:t>
                      </a:r>
                    </a:p>
                  </a:txBody>
                  <a:tcPr marL="68580" marR="68580" marT="0" marB="0"/>
                </a:tc>
                <a:extLst>
                  <a:ext uri="{0D108BD9-81ED-4DB2-BD59-A6C34878D82A}">
                    <a16:rowId xmlns:a16="http://schemas.microsoft.com/office/drawing/2014/main" val="10000"/>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Public pick-up bins</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2,880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4,000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3,696</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4,000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5,750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5,000</a:t>
                      </a:r>
                    </a:p>
                  </a:txBody>
                  <a:tcPr marL="68580" marR="68580" marT="0" marB="0"/>
                </a:tc>
                <a:extLst>
                  <a:ext uri="{0D108BD9-81ED-4DB2-BD59-A6C34878D82A}">
                    <a16:rowId xmlns:a16="http://schemas.microsoft.com/office/drawing/2014/main" val="10001"/>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Commercial users</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280</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515</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160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960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1,000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1,000</a:t>
                      </a:r>
                    </a:p>
                  </a:txBody>
                  <a:tcPr marL="68580" marR="68580" marT="0" marB="0"/>
                </a:tc>
                <a:extLst>
                  <a:ext uri="{0D108BD9-81ED-4DB2-BD59-A6C34878D82A}">
                    <a16:rowId xmlns:a16="http://schemas.microsoft.com/office/drawing/2014/main" val="10002"/>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City of Moncton</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1,464</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42</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535</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800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40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130</a:t>
                      </a:r>
                    </a:p>
                  </a:txBody>
                  <a:tcPr marL="68580" marR="68580" marT="0" marB="0"/>
                </a:tc>
                <a:extLst>
                  <a:ext uri="{0D108BD9-81ED-4DB2-BD59-A6C34878D82A}">
                    <a16:rowId xmlns:a16="http://schemas.microsoft.com/office/drawing/2014/main" val="10003"/>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City of Dieppe</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192</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1,009</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26</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60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60</a:t>
                      </a:r>
                    </a:p>
                  </a:txBody>
                  <a:tcPr marL="68580" marR="68580" marT="0" marB="0"/>
                </a:tc>
                <a:extLst>
                  <a:ext uri="{0D108BD9-81ED-4DB2-BD59-A6C34878D82A}">
                    <a16:rowId xmlns:a16="http://schemas.microsoft.com/office/drawing/2014/main" val="10004"/>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Town of Riverview</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128</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16</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34</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96</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150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60</a:t>
                      </a:r>
                    </a:p>
                  </a:txBody>
                  <a:tcPr marL="68580" marR="68580" marT="0" marB="0"/>
                </a:tc>
                <a:extLst>
                  <a:ext uri="{0D108BD9-81ED-4DB2-BD59-A6C34878D82A}">
                    <a16:rowId xmlns:a16="http://schemas.microsoft.com/office/drawing/2014/main" val="10005"/>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Community projects</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128</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128</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24</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400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200</a:t>
                      </a:r>
                    </a:p>
                  </a:txBody>
                  <a:tcPr marL="68580" marR="68580" marT="0" marB="0"/>
                </a:tc>
                <a:extLst>
                  <a:ext uri="{0D108BD9-81ED-4DB2-BD59-A6C34878D82A}">
                    <a16:rowId xmlns:a16="http://schemas.microsoft.com/office/drawing/2014/main" val="10006"/>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Trials/tests/promotional</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360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680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600</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400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150</a:t>
                      </a:r>
                    </a:p>
                  </a:txBody>
                  <a:tcPr marL="68580" marR="68580" marT="0" marB="0"/>
                </a:tc>
                <a:extLst>
                  <a:ext uri="{0D108BD9-81ED-4DB2-BD59-A6C34878D82A}">
                    <a16:rowId xmlns:a16="http://schemas.microsoft.com/office/drawing/2014/main" val="10007"/>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Miscellaneous/TransAqua</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320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400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400</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400</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200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200</a:t>
                      </a:r>
                    </a:p>
                  </a:txBody>
                  <a:tcPr marL="68580" marR="68580" marT="0" marB="0"/>
                </a:tc>
                <a:extLst>
                  <a:ext uri="{0D108BD9-81ED-4DB2-BD59-A6C34878D82A}">
                    <a16:rowId xmlns:a16="http://schemas.microsoft.com/office/drawing/2014/main" val="10008"/>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Annual compost output totals</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5,752</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6,790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5,476</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7,256</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7,600</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7,400</a:t>
                      </a:r>
                    </a:p>
                  </a:txBody>
                  <a:tcPr marL="68580" marR="68580" marT="0" marB="0"/>
                </a:tc>
                <a:extLst>
                  <a:ext uri="{0D108BD9-81ED-4DB2-BD59-A6C34878D82A}">
                    <a16:rowId xmlns:a16="http://schemas.microsoft.com/office/drawing/2014/main" val="10009"/>
                  </a:ext>
                </a:extLst>
              </a:tr>
              <a:tr h="311727">
                <a:tc>
                  <a:txBody>
                    <a:bodyPr/>
                    <a:lstStyle/>
                    <a:p>
                      <a:pPr marL="0" marR="0">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End of Season Inventory</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 </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 </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 </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a:effectLst/>
                          <a:latin typeface="Arial Narrow" panose="020B0606020202030204" pitchFamily="34" charset="0"/>
                        </a:rPr>
                        <a:t>1,750</a:t>
                      </a:r>
                      <a:endParaRPr lang="en-US" sz="120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CA" sz="1200" dirty="0">
                          <a:effectLst/>
                          <a:latin typeface="Arial Narrow" panose="020B0606020202030204" pitchFamily="34" charset="0"/>
                        </a:rPr>
                        <a:t>100</a:t>
                      </a:r>
                      <a:endParaRPr lang="en-US" sz="1200" dirty="0">
                        <a:solidFill>
                          <a:srgbClr val="000000"/>
                        </a:solidFill>
                        <a:effectLst/>
                        <a:latin typeface="Arial Narrow" panose="020B0606020202030204" pitchFamily="34" charset="0"/>
                        <a:ea typeface="Cambria"/>
                        <a:cs typeface="MinionPro-Regular"/>
                      </a:endParaRPr>
                    </a:p>
                  </a:txBody>
                  <a:tcPr marL="68580" marR="68580" marT="0" marB="0"/>
                </a:tc>
                <a:tc>
                  <a:txBody>
                    <a:bodyPr/>
                    <a:lstStyle/>
                    <a:p>
                      <a:pPr marL="0" marR="0" algn="ctr">
                        <a:lnSpc>
                          <a:spcPct val="120000"/>
                        </a:lnSpc>
                        <a:spcBef>
                          <a:spcPts val="900"/>
                        </a:spcBef>
                        <a:spcAft>
                          <a:spcPts val="0"/>
                        </a:spcAft>
                        <a:tabLst>
                          <a:tab pos="2921000" algn="r"/>
                          <a:tab pos="3771900" algn="l"/>
                          <a:tab pos="4521200" algn="r"/>
                          <a:tab pos="5372100" algn="l"/>
                          <a:tab pos="6121400" algn="r"/>
                        </a:tabLst>
                      </a:pPr>
                      <a:r>
                        <a:rPr lang="en-US" sz="1200" dirty="0">
                          <a:solidFill>
                            <a:srgbClr val="000000"/>
                          </a:solidFill>
                          <a:effectLst/>
                          <a:latin typeface="Arial Narrow" panose="020B0606020202030204" pitchFamily="34" charset="0"/>
                          <a:ea typeface="Cambria"/>
                          <a:cs typeface="MinionPro-Regular"/>
                        </a:rPr>
                        <a:t>3,000</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68404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defRPr/>
            </a:pPr>
            <a:r>
              <a:rPr lang="en-US" sz="4000" b="1" dirty="0" err="1">
                <a:solidFill>
                  <a:srgbClr val="0075C9"/>
                </a:solidFill>
                <a:latin typeface="Arial Narrow" panose="020B0606020202030204" pitchFamily="34" charset="0"/>
              </a:rPr>
              <a:t>TransAqua’s</a:t>
            </a:r>
            <a:r>
              <a:rPr lang="en-US" sz="4000" b="1" dirty="0">
                <a:solidFill>
                  <a:srgbClr val="0075C9"/>
                </a:solidFill>
                <a:latin typeface="Arial Narrow" panose="020B0606020202030204" pitchFamily="34" charset="0"/>
              </a:rPr>
              <a:t> Carbon Footprint</a:t>
            </a:r>
          </a:p>
        </p:txBody>
      </p:sp>
      <p:graphicFrame>
        <p:nvGraphicFramePr>
          <p:cNvPr id="3" name="Table 2"/>
          <p:cNvGraphicFramePr>
            <a:graphicFrameLocks noGrp="1"/>
          </p:cNvGraphicFramePr>
          <p:nvPr>
            <p:extLst>
              <p:ext uri="{D42A27DB-BD31-4B8C-83A1-F6EECF244321}">
                <p14:modId xmlns:p14="http://schemas.microsoft.com/office/powerpoint/2010/main" val="679981900"/>
              </p:ext>
            </p:extLst>
          </p:nvPr>
        </p:nvGraphicFramePr>
        <p:xfrm>
          <a:off x="382732" y="1295400"/>
          <a:ext cx="4263735" cy="4834979"/>
        </p:xfrm>
        <a:graphic>
          <a:graphicData uri="http://schemas.openxmlformats.org/drawingml/2006/table">
            <a:tbl>
              <a:tblPr firstRow="1" firstCol="1" bandRow="1">
                <a:tableStyleId>{5C22544A-7EE6-4342-B048-85BDC9FD1C3A}</a:tableStyleId>
              </a:tblPr>
              <a:tblGrid>
                <a:gridCol w="2841373">
                  <a:extLst>
                    <a:ext uri="{9D8B030D-6E8A-4147-A177-3AD203B41FA5}">
                      <a16:colId xmlns:a16="http://schemas.microsoft.com/office/drawing/2014/main" val="20000"/>
                    </a:ext>
                  </a:extLst>
                </a:gridCol>
                <a:gridCol w="423876">
                  <a:extLst>
                    <a:ext uri="{9D8B030D-6E8A-4147-A177-3AD203B41FA5}">
                      <a16:colId xmlns:a16="http://schemas.microsoft.com/office/drawing/2014/main" val="20001"/>
                    </a:ext>
                  </a:extLst>
                </a:gridCol>
                <a:gridCol w="423876">
                  <a:extLst>
                    <a:ext uri="{9D8B030D-6E8A-4147-A177-3AD203B41FA5}">
                      <a16:colId xmlns:a16="http://schemas.microsoft.com/office/drawing/2014/main" val="20002"/>
                    </a:ext>
                  </a:extLst>
                </a:gridCol>
                <a:gridCol w="423876">
                  <a:extLst>
                    <a:ext uri="{9D8B030D-6E8A-4147-A177-3AD203B41FA5}">
                      <a16:colId xmlns:a16="http://schemas.microsoft.com/office/drawing/2014/main" val="20003"/>
                    </a:ext>
                  </a:extLst>
                </a:gridCol>
                <a:gridCol w="150734">
                  <a:extLst>
                    <a:ext uri="{9D8B030D-6E8A-4147-A177-3AD203B41FA5}">
                      <a16:colId xmlns:a16="http://schemas.microsoft.com/office/drawing/2014/main" val="20004"/>
                    </a:ext>
                  </a:extLst>
                </a:gridCol>
              </a:tblGrid>
              <a:tr h="178711">
                <a:tc gridSpan="5">
                  <a:txBody>
                    <a:bodyPr/>
                    <a:lstStyle/>
                    <a:p>
                      <a:pPr marL="0" marR="0" algn="ctr">
                        <a:spcBef>
                          <a:spcPts val="0"/>
                        </a:spcBef>
                        <a:spcAft>
                          <a:spcPts val="0"/>
                        </a:spcAft>
                      </a:pPr>
                      <a:r>
                        <a:rPr lang="en-US" sz="1100" dirty="0">
                          <a:effectLst/>
                        </a:rPr>
                        <a:t>Greater Moncton Wastewater Commission</a:t>
                      </a:r>
                      <a:endParaRPr lang="en-US" sz="1100" dirty="0">
                        <a:effectLst/>
                        <a:latin typeface="Times New Roman"/>
                        <a:ea typeface="Times New Roman"/>
                      </a:endParaRPr>
                    </a:p>
                  </a:txBody>
                  <a:tcPr marL="62667" marR="6266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8711">
                <a:tc gridSpan="5">
                  <a:txBody>
                    <a:bodyPr/>
                    <a:lstStyle/>
                    <a:p>
                      <a:pPr marL="0" marR="0" algn="ctr">
                        <a:spcBef>
                          <a:spcPts val="0"/>
                        </a:spcBef>
                        <a:spcAft>
                          <a:spcPts val="0"/>
                        </a:spcAft>
                      </a:pPr>
                      <a:r>
                        <a:rPr lang="en-US" sz="1100">
                          <a:effectLst/>
                        </a:rPr>
                        <a:t>Greenhouse Gas Emissions Study</a:t>
                      </a:r>
                      <a:endParaRPr lang="en-US" sz="1100">
                        <a:effectLst/>
                        <a:latin typeface="Times New Roman"/>
                        <a:ea typeface="Times New Roman"/>
                      </a:endParaRPr>
                    </a:p>
                  </a:txBody>
                  <a:tcPr marL="62667" marR="6266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8148">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02"/>
                  </a:ext>
                </a:extLst>
              </a:tr>
              <a:tr h="178711">
                <a:tc>
                  <a:txBody>
                    <a:bodyPr/>
                    <a:lstStyle/>
                    <a:p>
                      <a:endParaRPr lang="en-US" sz="900">
                        <a:effectLst/>
                        <a:latin typeface="Times New Roman"/>
                      </a:endParaRPr>
                    </a:p>
                  </a:txBody>
                  <a:tcPr marL="62667" marR="62667" marT="0" marB="0" anchor="b"/>
                </a:tc>
                <a:tc gridSpan="3">
                  <a:txBody>
                    <a:bodyPr/>
                    <a:lstStyle/>
                    <a:p>
                      <a:pPr marL="0" marR="0" algn="ctr">
                        <a:spcBef>
                          <a:spcPts val="0"/>
                        </a:spcBef>
                        <a:spcAft>
                          <a:spcPts val="0"/>
                        </a:spcAft>
                      </a:pPr>
                      <a:r>
                        <a:rPr lang="en-US" sz="1100">
                          <a:effectLst/>
                        </a:rPr>
                        <a:t>GHG Emissions </a:t>
                      </a:r>
                      <a:endParaRPr lang="en-US" sz="1100">
                        <a:effectLst/>
                        <a:latin typeface="Times New Roman"/>
                        <a:ea typeface="Times New Roman"/>
                      </a:endParaRPr>
                    </a:p>
                  </a:txBody>
                  <a:tcPr marL="62667" marR="62667" marT="0" marB="0" anchor="b"/>
                </a:tc>
                <a:tc hMerge="1">
                  <a:txBody>
                    <a:bodyPr/>
                    <a:lstStyle/>
                    <a:p>
                      <a:endParaRPr lang="en-US"/>
                    </a:p>
                  </a:txBody>
                  <a:tcPr/>
                </a:tc>
                <a:tc hMerge="1">
                  <a:txBody>
                    <a:bodyPr/>
                    <a:lstStyle/>
                    <a:p>
                      <a:endParaRPr lang="en-US"/>
                    </a:p>
                  </a:txBody>
                  <a:tcPr/>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03"/>
                  </a:ext>
                </a:extLst>
              </a:tr>
              <a:tr h="178711">
                <a:tc>
                  <a:txBody>
                    <a:bodyPr/>
                    <a:lstStyle/>
                    <a:p>
                      <a:endParaRPr lang="en-US" sz="900">
                        <a:effectLst/>
                        <a:latin typeface="Times New Roman"/>
                      </a:endParaRPr>
                    </a:p>
                  </a:txBody>
                  <a:tcPr marL="62667" marR="62667" marT="0" marB="0" anchor="b"/>
                </a:tc>
                <a:tc gridSpan="3">
                  <a:txBody>
                    <a:bodyPr/>
                    <a:lstStyle/>
                    <a:p>
                      <a:pPr marL="0" marR="0" algn="ctr">
                        <a:spcBef>
                          <a:spcPts val="0"/>
                        </a:spcBef>
                        <a:spcAft>
                          <a:spcPts val="0"/>
                        </a:spcAft>
                      </a:pPr>
                      <a:r>
                        <a:rPr lang="en-US" sz="1100">
                          <a:effectLst/>
                        </a:rPr>
                        <a:t>kt CO2 eq</a:t>
                      </a:r>
                      <a:endParaRPr lang="en-US" sz="1100">
                        <a:effectLst/>
                        <a:latin typeface="Times New Roman"/>
                        <a:ea typeface="Times New Roman"/>
                      </a:endParaRPr>
                    </a:p>
                  </a:txBody>
                  <a:tcPr marL="62667" marR="62667" marT="0" marB="0" anchor="b"/>
                </a:tc>
                <a:tc hMerge="1">
                  <a:txBody>
                    <a:bodyPr/>
                    <a:lstStyle/>
                    <a:p>
                      <a:endParaRPr lang="en-US"/>
                    </a:p>
                  </a:txBody>
                  <a:tcPr/>
                </a:tc>
                <a:tc hMerge="1">
                  <a:txBody>
                    <a:bodyPr/>
                    <a:lstStyle/>
                    <a:p>
                      <a:endParaRPr lang="en-US"/>
                    </a:p>
                  </a:txBody>
                  <a:tcPr/>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04"/>
                  </a:ext>
                </a:extLst>
              </a:tr>
              <a:tr h="356298">
                <a:tc>
                  <a:txBody>
                    <a:bodyPr/>
                    <a:lstStyle/>
                    <a:p>
                      <a:pPr marL="0" marR="0">
                        <a:spcBef>
                          <a:spcPts val="0"/>
                        </a:spcBef>
                        <a:spcAft>
                          <a:spcPts val="0"/>
                        </a:spcAft>
                      </a:pPr>
                      <a:r>
                        <a:rPr lang="en-US" sz="1100">
                          <a:effectLst/>
                        </a:rPr>
                        <a:t>Description</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2014</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2015</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2016</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05"/>
                  </a:ext>
                </a:extLst>
              </a:tr>
              <a:tr h="178148">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06"/>
                  </a:ext>
                </a:extLst>
              </a:tr>
              <a:tr h="178711">
                <a:tc>
                  <a:txBody>
                    <a:bodyPr/>
                    <a:lstStyle/>
                    <a:p>
                      <a:pPr marL="0" marR="0">
                        <a:spcBef>
                          <a:spcPts val="0"/>
                        </a:spcBef>
                        <a:spcAft>
                          <a:spcPts val="0"/>
                        </a:spcAft>
                      </a:pPr>
                      <a:r>
                        <a:rPr lang="en-US" sz="1100">
                          <a:effectLst/>
                        </a:rPr>
                        <a:t>Process</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07"/>
                  </a:ext>
                </a:extLst>
              </a:tr>
              <a:tr h="178711">
                <a:tc>
                  <a:txBody>
                    <a:bodyPr/>
                    <a:lstStyle/>
                    <a:p>
                      <a:pPr marL="0" marR="0">
                        <a:spcBef>
                          <a:spcPts val="0"/>
                        </a:spcBef>
                        <a:spcAft>
                          <a:spcPts val="0"/>
                        </a:spcAft>
                      </a:pPr>
                      <a:r>
                        <a:rPr lang="en-US" sz="1100">
                          <a:effectLst/>
                        </a:rPr>
                        <a:t>Liquid Discharge</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0.13</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0.14</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0.13</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08"/>
                  </a:ext>
                </a:extLst>
              </a:tr>
              <a:tr h="178711">
                <a:tc>
                  <a:txBody>
                    <a:bodyPr/>
                    <a:lstStyle/>
                    <a:p>
                      <a:pPr marL="0" marR="0">
                        <a:spcBef>
                          <a:spcPts val="0"/>
                        </a:spcBef>
                        <a:spcAft>
                          <a:spcPts val="0"/>
                        </a:spcAft>
                      </a:pPr>
                      <a:r>
                        <a:rPr lang="en-US" sz="1100">
                          <a:effectLst/>
                        </a:rPr>
                        <a:t>Composting Process</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0.18</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0.17</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0.18</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09"/>
                  </a:ext>
                </a:extLst>
              </a:tr>
              <a:tr h="178711">
                <a:tc>
                  <a:txBody>
                    <a:bodyPr/>
                    <a:lstStyle/>
                    <a:p>
                      <a:pPr marL="0" marR="0">
                        <a:spcBef>
                          <a:spcPts val="0"/>
                        </a:spcBef>
                        <a:spcAft>
                          <a:spcPts val="0"/>
                        </a:spcAft>
                      </a:pPr>
                      <a:r>
                        <a:rPr lang="en-US" sz="1100">
                          <a:effectLst/>
                        </a:rPr>
                        <a:t>Total Process</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0.32</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0.31</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0.30</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0"/>
                  </a:ext>
                </a:extLst>
              </a:tr>
              <a:tr h="178148">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1"/>
                  </a:ext>
                </a:extLst>
              </a:tr>
              <a:tr h="178711">
                <a:tc>
                  <a:txBody>
                    <a:bodyPr/>
                    <a:lstStyle/>
                    <a:p>
                      <a:pPr marL="0" marR="0">
                        <a:spcBef>
                          <a:spcPts val="0"/>
                        </a:spcBef>
                        <a:spcAft>
                          <a:spcPts val="0"/>
                        </a:spcAft>
                      </a:pPr>
                      <a:r>
                        <a:rPr lang="en-US" sz="1100">
                          <a:effectLst/>
                        </a:rPr>
                        <a:t>Collection</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1.18</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1.07</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1.05</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2"/>
                  </a:ext>
                </a:extLst>
              </a:tr>
              <a:tr h="178711">
                <a:tc>
                  <a:txBody>
                    <a:bodyPr/>
                    <a:lstStyle/>
                    <a:p>
                      <a:pPr marL="0" marR="0">
                        <a:spcBef>
                          <a:spcPts val="0"/>
                        </a:spcBef>
                        <a:spcAft>
                          <a:spcPts val="0"/>
                        </a:spcAft>
                      </a:pPr>
                      <a:r>
                        <a:rPr lang="en-US" sz="1100">
                          <a:effectLst/>
                        </a:rPr>
                        <a:t>Liquid Treatment</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0.71</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0.70</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0.75</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3"/>
                  </a:ext>
                </a:extLst>
              </a:tr>
              <a:tr h="178711">
                <a:tc>
                  <a:txBody>
                    <a:bodyPr/>
                    <a:lstStyle/>
                    <a:p>
                      <a:pPr marL="0" marR="0">
                        <a:spcBef>
                          <a:spcPts val="0"/>
                        </a:spcBef>
                        <a:spcAft>
                          <a:spcPts val="0"/>
                        </a:spcAft>
                      </a:pPr>
                      <a:r>
                        <a:rPr lang="en-US" sz="1100">
                          <a:effectLst/>
                        </a:rPr>
                        <a:t>Solids treatment</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0.59</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0.61</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0.59</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4"/>
                  </a:ext>
                </a:extLst>
              </a:tr>
              <a:tr h="178711">
                <a:tc>
                  <a:txBody>
                    <a:bodyPr/>
                    <a:lstStyle/>
                    <a:p>
                      <a:pPr marL="0" marR="0">
                        <a:spcBef>
                          <a:spcPts val="0"/>
                        </a:spcBef>
                        <a:spcAft>
                          <a:spcPts val="0"/>
                        </a:spcAft>
                      </a:pPr>
                      <a:r>
                        <a:rPr lang="en-US" sz="1100">
                          <a:effectLst/>
                        </a:rPr>
                        <a:t>Total Operations &amp; Maintenance</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2.48</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2.38</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2.38</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5"/>
                  </a:ext>
                </a:extLst>
              </a:tr>
              <a:tr h="178148">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6"/>
                  </a:ext>
                </a:extLst>
              </a:tr>
              <a:tr h="178711">
                <a:tc>
                  <a:txBody>
                    <a:bodyPr/>
                    <a:lstStyle/>
                    <a:p>
                      <a:pPr marL="0" marR="0">
                        <a:spcBef>
                          <a:spcPts val="0"/>
                        </a:spcBef>
                        <a:spcAft>
                          <a:spcPts val="0"/>
                        </a:spcAft>
                      </a:pPr>
                      <a:r>
                        <a:rPr lang="en-US" sz="1100">
                          <a:effectLst/>
                        </a:rPr>
                        <a:t>Total Emissions</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2.79</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2.69</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2.69</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7"/>
                  </a:ext>
                </a:extLst>
              </a:tr>
              <a:tr h="178148">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8"/>
                  </a:ext>
                </a:extLst>
              </a:tr>
              <a:tr h="178711">
                <a:tc>
                  <a:txBody>
                    <a:bodyPr/>
                    <a:lstStyle/>
                    <a:p>
                      <a:pPr marL="0" marR="0">
                        <a:spcBef>
                          <a:spcPts val="0"/>
                        </a:spcBef>
                        <a:spcAft>
                          <a:spcPts val="0"/>
                        </a:spcAft>
                      </a:pPr>
                      <a:r>
                        <a:rPr lang="en-US" sz="1100">
                          <a:effectLst/>
                        </a:rPr>
                        <a:t>Credits </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19"/>
                  </a:ext>
                </a:extLst>
              </a:tr>
              <a:tr h="178711">
                <a:tc>
                  <a:txBody>
                    <a:bodyPr/>
                    <a:lstStyle/>
                    <a:p>
                      <a:pPr marL="0" marR="0">
                        <a:spcBef>
                          <a:spcPts val="0"/>
                        </a:spcBef>
                        <a:spcAft>
                          <a:spcPts val="0"/>
                        </a:spcAft>
                      </a:pPr>
                      <a:r>
                        <a:rPr lang="en-US" sz="1100">
                          <a:effectLst/>
                        </a:rPr>
                        <a:t>Potential Water Retention</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0.02</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0.02</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0.02</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20"/>
                  </a:ext>
                </a:extLst>
              </a:tr>
              <a:tr h="178711">
                <a:tc>
                  <a:txBody>
                    <a:bodyPr/>
                    <a:lstStyle/>
                    <a:p>
                      <a:pPr marL="0" marR="0">
                        <a:spcBef>
                          <a:spcPts val="0"/>
                        </a:spcBef>
                        <a:spcAft>
                          <a:spcPts val="0"/>
                        </a:spcAft>
                      </a:pPr>
                      <a:r>
                        <a:rPr lang="en-US" sz="1100">
                          <a:effectLst/>
                        </a:rPr>
                        <a:t>Carbon Sequestration</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0.77</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0.81</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0.79</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21"/>
                  </a:ext>
                </a:extLst>
              </a:tr>
              <a:tr h="178711">
                <a:tc>
                  <a:txBody>
                    <a:bodyPr/>
                    <a:lstStyle/>
                    <a:p>
                      <a:pPr marL="0" marR="0">
                        <a:spcBef>
                          <a:spcPts val="0"/>
                        </a:spcBef>
                        <a:spcAft>
                          <a:spcPts val="0"/>
                        </a:spcAft>
                      </a:pPr>
                      <a:r>
                        <a:rPr lang="en-US" sz="1100">
                          <a:effectLst/>
                        </a:rPr>
                        <a:t>Fertilizer off-set credits</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1.10</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1.16</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1.15</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22"/>
                  </a:ext>
                </a:extLst>
              </a:tr>
              <a:tr h="192995">
                <a:tc>
                  <a:txBody>
                    <a:bodyPr/>
                    <a:lstStyle/>
                    <a:p>
                      <a:pPr marL="0" marR="0">
                        <a:spcBef>
                          <a:spcPts val="0"/>
                        </a:spcBef>
                        <a:spcAft>
                          <a:spcPts val="0"/>
                        </a:spcAft>
                      </a:pPr>
                      <a:r>
                        <a:rPr lang="en-US" sz="1100" dirty="0">
                          <a:effectLst/>
                        </a:rPr>
                        <a:t>Total Credits (</a:t>
                      </a:r>
                      <a:r>
                        <a:rPr lang="en-US" sz="1100" dirty="0" err="1">
                          <a:effectLst/>
                        </a:rPr>
                        <a:t>kt</a:t>
                      </a:r>
                      <a:r>
                        <a:rPr lang="en-US" sz="1100" dirty="0">
                          <a:effectLst/>
                        </a:rPr>
                        <a:t> CO</a:t>
                      </a:r>
                      <a:r>
                        <a:rPr lang="en-US" sz="1100" baseline="-25000" dirty="0">
                          <a:effectLst/>
                        </a:rPr>
                        <a:t>2</a:t>
                      </a:r>
                      <a:r>
                        <a:rPr lang="en-US" sz="1100" dirty="0">
                          <a:effectLst/>
                        </a:rPr>
                        <a:t> </a:t>
                      </a:r>
                      <a:r>
                        <a:rPr lang="en-US" sz="1100" dirty="0" err="1">
                          <a:effectLst/>
                        </a:rPr>
                        <a:t>eq</a:t>
                      </a:r>
                      <a:r>
                        <a:rPr lang="en-US" sz="1100" dirty="0">
                          <a:effectLst/>
                        </a:rPr>
                        <a:t>)/year</a:t>
                      </a:r>
                      <a:endParaRPr lang="en-US" sz="1100" dirty="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1.89</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1.99</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1.96</a:t>
                      </a:r>
                      <a:endParaRPr lang="en-US" sz="1100">
                        <a:effectLst/>
                        <a:latin typeface="Times New Roman"/>
                        <a:ea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23"/>
                  </a:ext>
                </a:extLst>
              </a:tr>
              <a:tr h="178148">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tc>
                  <a:txBody>
                    <a:bodyPr/>
                    <a:lstStyle/>
                    <a:p>
                      <a:endParaRPr lang="en-US" sz="900">
                        <a:effectLst/>
                        <a:latin typeface="Times New Roman"/>
                      </a:endParaRPr>
                    </a:p>
                  </a:txBody>
                  <a:tcPr marL="62667" marR="62667" marT="0" marB="0" anchor="b"/>
                </a:tc>
                <a:extLst>
                  <a:ext uri="{0D108BD9-81ED-4DB2-BD59-A6C34878D82A}">
                    <a16:rowId xmlns:a16="http://schemas.microsoft.com/office/drawing/2014/main" val="10024"/>
                  </a:ext>
                </a:extLst>
              </a:tr>
              <a:tr h="178711">
                <a:tc>
                  <a:txBody>
                    <a:bodyPr/>
                    <a:lstStyle/>
                    <a:p>
                      <a:pPr marL="0" marR="0">
                        <a:spcBef>
                          <a:spcPts val="0"/>
                        </a:spcBef>
                        <a:spcAft>
                          <a:spcPts val="0"/>
                        </a:spcAft>
                      </a:pPr>
                      <a:r>
                        <a:rPr lang="en-US" sz="1100" dirty="0">
                          <a:effectLst/>
                        </a:rPr>
                        <a:t>Net emissions GMWC (</a:t>
                      </a:r>
                      <a:r>
                        <a:rPr lang="en-US" sz="1100" dirty="0" err="1">
                          <a:effectLst/>
                        </a:rPr>
                        <a:t>kt</a:t>
                      </a:r>
                      <a:r>
                        <a:rPr lang="en-US" sz="1100" dirty="0">
                          <a:effectLst/>
                        </a:rPr>
                        <a:t> CO</a:t>
                      </a:r>
                      <a:r>
                        <a:rPr lang="en-US" sz="1100" baseline="-25000" dirty="0">
                          <a:effectLst/>
                        </a:rPr>
                        <a:t>2</a:t>
                      </a:r>
                      <a:r>
                        <a:rPr lang="en-US" sz="1100" dirty="0">
                          <a:effectLst/>
                        </a:rPr>
                        <a:t> </a:t>
                      </a:r>
                      <a:r>
                        <a:rPr lang="en-US" sz="1100" dirty="0" err="1">
                          <a:effectLst/>
                        </a:rPr>
                        <a:t>eq</a:t>
                      </a:r>
                      <a:r>
                        <a:rPr lang="en-US" sz="1100" dirty="0">
                          <a:effectLst/>
                        </a:rPr>
                        <a:t>)/year</a:t>
                      </a:r>
                      <a:endParaRPr lang="en-US" sz="1100" dirty="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0.90</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0.70</a:t>
                      </a:r>
                      <a:endParaRPr lang="en-US" sz="1100">
                        <a:effectLst/>
                        <a:latin typeface="Times New Roman"/>
                        <a:ea typeface="Times New Roman"/>
                      </a:endParaRPr>
                    </a:p>
                  </a:txBody>
                  <a:tcPr marL="62667" marR="62667" marT="0" marB="0" anchor="b"/>
                </a:tc>
                <a:tc>
                  <a:txBody>
                    <a:bodyPr/>
                    <a:lstStyle/>
                    <a:p>
                      <a:pPr marL="0" marR="0" algn="r">
                        <a:spcBef>
                          <a:spcPts val="0"/>
                        </a:spcBef>
                        <a:spcAft>
                          <a:spcPts val="0"/>
                        </a:spcAft>
                      </a:pPr>
                      <a:r>
                        <a:rPr lang="en-US" sz="1100">
                          <a:effectLst/>
                        </a:rPr>
                        <a:t>0.73</a:t>
                      </a:r>
                      <a:endParaRPr lang="en-US" sz="1100">
                        <a:effectLst/>
                        <a:latin typeface="Times New Roman"/>
                        <a:ea typeface="Times New Roman"/>
                      </a:endParaRPr>
                    </a:p>
                  </a:txBody>
                  <a:tcPr marL="62667" marR="62667" marT="0" marB="0" anchor="b"/>
                </a:tc>
                <a:tc>
                  <a:txBody>
                    <a:bodyPr/>
                    <a:lstStyle/>
                    <a:p>
                      <a:endParaRPr lang="en-US" sz="900" dirty="0">
                        <a:effectLst/>
                        <a:latin typeface="Times New Roman"/>
                      </a:endParaRPr>
                    </a:p>
                  </a:txBody>
                  <a:tcPr marL="62667" marR="62667" marT="0" marB="0" anchor="b"/>
                </a:tc>
                <a:extLst>
                  <a:ext uri="{0D108BD9-81ED-4DB2-BD59-A6C34878D82A}">
                    <a16:rowId xmlns:a16="http://schemas.microsoft.com/office/drawing/2014/main" val="10025"/>
                  </a:ext>
                </a:extLst>
              </a:tr>
            </a:tbl>
          </a:graphicData>
        </a:graphic>
      </p:graphicFrame>
      <p:sp>
        <p:nvSpPr>
          <p:cNvPr id="7" name="TextBox 6"/>
          <p:cNvSpPr txBox="1">
            <a:spLocks noChangeArrowheads="1"/>
          </p:cNvSpPr>
          <p:nvPr/>
        </p:nvSpPr>
        <p:spPr bwMode="auto">
          <a:xfrm>
            <a:off x="4800600" y="1642614"/>
            <a:ext cx="4114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Times New Roman" pitchFamily="18" charset="0"/>
              </a:defRPr>
            </a:lvl1pPr>
            <a:lvl2pPr marL="742950" indent="-285750">
              <a:defRPr sz="1200" b="1">
                <a:solidFill>
                  <a:schemeClr val="tx1"/>
                </a:solidFill>
                <a:latin typeface="Times New Roman" pitchFamily="18" charset="0"/>
              </a:defRPr>
            </a:lvl2pPr>
            <a:lvl3pPr marL="1143000" indent="-228600">
              <a:defRPr sz="1200" b="1">
                <a:solidFill>
                  <a:schemeClr val="tx1"/>
                </a:solidFill>
                <a:latin typeface="Times New Roman" pitchFamily="18" charset="0"/>
              </a:defRPr>
            </a:lvl3pPr>
            <a:lvl4pPr marL="1600200" indent="-228600">
              <a:defRPr sz="1200" b="1">
                <a:solidFill>
                  <a:schemeClr val="tx1"/>
                </a:solidFill>
                <a:latin typeface="Times New Roman" pitchFamily="18" charset="0"/>
              </a:defRPr>
            </a:lvl4pPr>
            <a:lvl5pPr marL="2057400" indent="-228600">
              <a:defRPr sz="1200" b="1">
                <a:solidFill>
                  <a:schemeClr val="tx1"/>
                </a:solidFill>
                <a:latin typeface="Times New Roman" pitchFamily="18" charset="0"/>
              </a:defRPr>
            </a:lvl5pPr>
            <a:lvl6pPr marL="2514600" indent="-228600" fontAlgn="base">
              <a:spcBef>
                <a:spcPct val="0"/>
              </a:spcBef>
              <a:spcAft>
                <a:spcPct val="0"/>
              </a:spcAft>
              <a:defRPr sz="1200" b="1">
                <a:solidFill>
                  <a:schemeClr val="tx1"/>
                </a:solidFill>
                <a:latin typeface="Times New Roman" pitchFamily="18" charset="0"/>
              </a:defRPr>
            </a:lvl6pPr>
            <a:lvl7pPr marL="2971800" indent="-228600" fontAlgn="base">
              <a:spcBef>
                <a:spcPct val="0"/>
              </a:spcBef>
              <a:spcAft>
                <a:spcPct val="0"/>
              </a:spcAft>
              <a:defRPr sz="1200" b="1">
                <a:solidFill>
                  <a:schemeClr val="tx1"/>
                </a:solidFill>
                <a:latin typeface="Times New Roman" pitchFamily="18" charset="0"/>
              </a:defRPr>
            </a:lvl7pPr>
            <a:lvl8pPr marL="3429000" indent="-228600" fontAlgn="base">
              <a:spcBef>
                <a:spcPct val="0"/>
              </a:spcBef>
              <a:spcAft>
                <a:spcPct val="0"/>
              </a:spcAft>
              <a:defRPr sz="1200" b="1">
                <a:solidFill>
                  <a:schemeClr val="tx1"/>
                </a:solidFill>
                <a:latin typeface="Times New Roman" pitchFamily="18" charset="0"/>
              </a:defRPr>
            </a:lvl8pPr>
            <a:lvl9pPr marL="3886200" indent="-228600" fontAlgn="base">
              <a:spcBef>
                <a:spcPct val="0"/>
              </a:spcBef>
              <a:spcAft>
                <a:spcPct val="0"/>
              </a:spcAft>
              <a:defRPr sz="1200" b="1">
                <a:solidFill>
                  <a:schemeClr val="tx1"/>
                </a:solidFill>
                <a:latin typeface="Times New Roman" pitchFamily="18" charset="0"/>
              </a:defRPr>
            </a:lvl9pPr>
          </a:lstStyle>
          <a:p>
            <a:r>
              <a:rPr lang="en-US" altLang="en-US" sz="1800" dirty="0">
                <a:solidFill>
                  <a:schemeClr val="bg1"/>
                </a:solidFill>
                <a:latin typeface="Arial Narrow" panose="020B0606020202030204" pitchFamily="34" charset="0"/>
              </a:rPr>
              <a:t>Beginning in 2021 with the wastewater treatment upgrade from primary to secondary treatment, more electricity and fuel will be required along with the increased production of </a:t>
            </a:r>
            <a:r>
              <a:rPr lang="en-US" altLang="en-US" sz="1800" dirty="0" err="1">
                <a:solidFill>
                  <a:schemeClr val="bg1"/>
                </a:solidFill>
                <a:latin typeface="Arial Narrow" panose="020B0606020202030204" pitchFamily="34" charset="0"/>
              </a:rPr>
              <a:t>biosolids</a:t>
            </a:r>
            <a:r>
              <a:rPr lang="en-US" altLang="en-US" sz="1800" dirty="0">
                <a:solidFill>
                  <a:schemeClr val="bg1"/>
                </a:solidFill>
                <a:latin typeface="Arial Narrow" panose="020B0606020202030204" pitchFamily="34" charset="0"/>
              </a:rPr>
              <a:t> for composting. The carbon footprint is expected to look like this;</a:t>
            </a:r>
          </a:p>
          <a:p>
            <a:endParaRPr lang="en-US" altLang="en-US" sz="1800" dirty="0">
              <a:solidFill>
                <a:schemeClr val="bg1"/>
              </a:solidFill>
              <a:latin typeface="Arial Narrow" panose="020B0606020202030204" pitchFamily="34" charset="0"/>
            </a:endParaRPr>
          </a:p>
          <a:p>
            <a:r>
              <a:rPr lang="en-US" altLang="en-US" sz="1800" dirty="0">
                <a:solidFill>
                  <a:schemeClr val="bg1"/>
                </a:solidFill>
                <a:latin typeface="Arial Narrow" panose="020B0606020202030204" pitchFamily="34" charset="0"/>
              </a:rPr>
              <a:t>4.335 – 2.034 = 2.301</a:t>
            </a:r>
            <a:r>
              <a:rPr lang="en-US" sz="1800" dirty="0">
                <a:solidFill>
                  <a:schemeClr val="bg1"/>
                </a:solidFill>
                <a:latin typeface="Arial Narrow" panose="020B0606020202030204" pitchFamily="34" charset="0"/>
              </a:rPr>
              <a:t>kt CO</a:t>
            </a:r>
            <a:r>
              <a:rPr lang="en-US" sz="1800" baseline="-25000" dirty="0">
                <a:solidFill>
                  <a:schemeClr val="bg1"/>
                </a:solidFill>
                <a:latin typeface="Arial Narrow" panose="020B0606020202030204" pitchFamily="34" charset="0"/>
              </a:rPr>
              <a:t>2</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eq</a:t>
            </a:r>
            <a:r>
              <a:rPr lang="en-US" sz="1800" dirty="0">
                <a:solidFill>
                  <a:schemeClr val="bg1"/>
                </a:solidFill>
                <a:latin typeface="Arial Narrow" panose="020B0606020202030204" pitchFamily="34" charset="0"/>
              </a:rPr>
              <a:t> / year</a:t>
            </a:r>
          </a:p>
          <a:p>
            <a:endParaRPr lang="en-US" altLang="en-US" sz="1800" dirty="0">
              <a:solidFill>
                <a:schemeClr val="bg1"/>
              </a:solidFill>
              <a:latin typeface="Arial Narrow" panose="020B0606020202030204" pitchFamily="34" charset="0"/>
            </a:endParaRPr>
          </a:p>
          <a:p>
            <a:r>
              <a:rPr lang="en-US" altLang="en-US" sz="1800" dirty="0">
                <a:solidFill>
                  <a:schemeClr val="bg1"/>
                </a:solidFill>
                <a:latin typeface="Arial Narrow" panose="020B0606020202030204" pitchFamily="34" charset="0"/>
              </a:rPr>
              <a:t>The composting facility currently reduces our carbon footprint by 68% that will be 53% in 2021.</a:t>
            </a:r>
          </a:p>
        </p:txBody>
      </p:sp>
    </p:spTree>
    <p:extLst>
      <p:ext uri="{BB962C8B-B14F-4D97-AF65-F5344CB8AC3E}">
        <p14:creationId xmlns:p14="http://schemas.microsoft.com/office/powerpoint/2010/main" val="3424754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47434"/>
            <a:ext cx="8991600" cy="830997"/>
          </a:xfrm>
          <a:prstGeom prst="rect">
            <a:avLst/>
          </a:prstGeom>
        </p:spPr>
        <p:txBody>
          <a:bodyPr wrap="square">
            <a:spAutoFit/>
          </a:bodyPr>
          <a:lstStyle/>
          <a:p>
            <a:br>
              <a:rPr lang="en-US" sz="2400" i="1" dirty="0">
                <a:solidFill>
                  <a:srgbClr val="FFFFFF"/>
                </a:solidFill>
                <a:latin typeface="Calibri" panose="020F0502020204030204" pitchFamily="34" charset="0"/>
                <a:ea typeface="+mj-ea"/>
                <a:cs typeface="+mj-cs"/>
              </a:rPr>
            </a:br>
            <a:endParaRPr lang="en-US" sz="2400" i="1" dirty="0">
              <a:solidFill>
                <a:srgbClr val="FFFFFF"/>
              </a:solidFill>
              <a:latin typeface="Calibri" panose="020F0502020204030204" pitchFamily="34" charset="0"/>
              <a:ea typeface="+mj-ea"/>
              <a:cs typeface="+mj-cs"/>
            </a:endParaRPr>
          </a:p>
        </p:txBody>
      </p:sp>
      <p:sp>
        <p:nvSpPr>
          <p:cNvPr id="4" name="Title 3"/>
          <p:cNvSpPr>
            <a:spLocks noGrp="1"/>
          </p:cNvSpPr>
          <p:nvPr>
            <p:ph type="title"/>
          </p:nvPr>
        </p:nvSpPr>
        <p:spPr/>
        <p:txBody>
          <a:bodyPr>
            <a:normAutofit fontScale="90000"/>
          </a:bodyPr>
          <a:lstStyle/>
          <a:p>
            <a:br>
              <a:rPr lang="en-CA" altLang="en-US" sz="5300" dirty="0">
                <a:solidFill>
                  <a:srgbClr val="0075C9"/>
                </a:solidFill>
                <a:latin typeface="Arial Narrow" panose="020B0606020202030204" pitchFamily="34" charset="0"/>
              </a:rPr>
            </a:br>
            <a:r>
              <a:rPr lang="en-CA" altLang="en-US" sz="5300" dirty="0">
                <a:solidFill>
                  <a:srgbClr val="0075C9"/>
                </a:solidFill>
                <a:latin typeface="Arial Narrow" panose="020B0606020202030204" pitchFamily="34" charset="0"/>
              </a:rPr>
              <a:t>Thank You / </a:t>
            </a:r>
            <a:r>
              <a:rPr lang="en-CA" altLang="en-US" sz="5300" dirty="0" err="1">
                <a:solidFill>
                  <a:srgbClr val="0075C9"/>
                </a:solidFill>
                <a:latin typeface="Arial Narrow" panose="020B0606020202030204" pitchFamily="34" charset="0"/>
              </a:rPr>
              <a:t>Merci</a:t>
            </a:r>
            <a:r>
              <a:rPr lang="en-CA" altLang="en-US" sz="5300" dirty="0">
                <a:solidFill>
                  <a:srgbClr val="0075C9"/>
                </a:solidFill>
                <a:latin typeface="Arial Narrow" panose="020B0606020202030204" pitchFamily="34" charset="0"/>
              </a:rPr>
              <a:t>  from the </a:t>
            </a:r>
            <a:br>
              <a:rPr lang="en-CA" altLang="en-US" sz="5300" dirty="0">
                <a:solidFill>
                  <a:srgbClr val="0075C9"/>
                </a:solidFill>
                <a:latin typeface="Arial Narrow" panose="020B0606020202030204" pitchFamily="34" charset="0"/>
              </a:rPr>
            </a:br>
            <a:r>
              <a:rPr lang="en-CA" altLang="en-US" sz="5300" dirty="0">
                <a:solidFill>
                  <a:srgbClr val="0075C9"/>
                </a:solidFill>
                <a:latin typeface="Arial Narrow" panose="020B0606020202030204" pitchFamily="34" charset="0"/>
              </a:rPr>
              <a:t>Commission and Staff</a:t>
            </a:r>
            <a:br>
              <a:rPr lang="en-US" dirty="0">
                <a:solidFill>
                  <a:srgbClr val="0075C9"/>
                </a:solidFill>
              </a:rPr>
            </a:br>
            <a:endParaRPr lang="en-US" dirty="0"/>
          </a:p>
        </p:txBody>
      </p:sp>
      <p:pic>
        <p:nvPicPr>
          <p:cNvPr id="7171" name="Picture 3" descr="U:\Commission Meetings\Annual General Meeting\2017 AGM\2017 Annual Report photos\All staf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7634" y="2438400"/>
            <a:ext cx="4927599" cy="2111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DA4065-F84C-4E2C-9A71-620587E7B4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19300"/>
            <a:ext cx="4229100" cy="2819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22225"/>
            <a:ext cx="7315200" cy="1470025"/>
          </a:xfrm>
          <a:prstGeom prst="rect">
            <a:avLst/>
          </a:prstGeom>
        </p:spPr>
        <p:txBody>
          <a:bodyPr vert="horz" lIns="91440" tIns="45720" rIns="91440" bIns="45720" rtlCol="0" anchor="ctr">
            <a:normAutofit/>
          </a:bodyPr>
          <a:lstStyle/>
          <a:p>
            <a:pPr algn="ctr">
              <a:spcBef>
                <a:spcPct val="0"/>
              </a:spcBef>
              <a:defRPr/>
            </a:pPr>
            <a:r>
              <a:rPr lang="en-US" sz="5400" b="1" dirty="0">
                <a:solidFill>
                  <a:srgbClr val="0075C9"/>
                </a:solidFill>
                <a:latin typeface="Arial Narrow" panose="020B0606020202030204" pitchFamily="34" charset="0"/>
              </a:rPr>
              <a:t>History</a:t>
            </a:r>
            <a:endParaRPr kumimoji="0" lang="en-US" sz="5400" b="1" i="0" u="none" strike="noStrike" kern="1200" cap="none" spc="0" normalizeH="0" noProof="0" dirty="0">
              <a:ln>
                <a:noFill/>
              </a:ln>
              <a:solidFill>
                <a:srgbClr val="0075C9"/>
              </a:solidFill>
              <a:effectLst/>
              <a:uLnTx/>
              <a:uFillTx/>
              <a:latin typeface="Arial Narrow" panose="020B0606020202030204" pitchFamily="34" charset="0"/>
              <a:ea typeface="+mj-ea"/>
              <a:cs typeface="+mj-cs"/>
            </a:endParaRPr>
          </a:p>
        </p:txBody>
      </p:sp>
      <p:sp>
        <p:nvSpPr>
          <p:cNvPr id="5" name="Subtitle 2"/>
          <p:cNvSpPr txBox="1">
            <a:spLocks/>
          </p:cNvSpPr>
          <p:nvPr/>
        </p:nvSpPr>
        <p:spPr>
          <a:xfrm>
            <a:off x="685800" y="1676400"/>
            <a:ext cx="8077200" cy="3780270"/>
          </a:xfrm>
          <a:prstGeom prst="rect">
            <a:avLst/>
          </a:prstGeom>
        </p:spPr>
        <p:txBody>
          <a:bodyPr vert="horz" lIns="91440" tIns="45720" rIns="91440" bIns="45720" rtlCol="0">
            <a:noAutofit/>
          </a:bodyPr>
          <a:lstStyle/>
          <a:p>
            <a:pPr>
              <a:spcBef>
                <a:spcPct val="20000"/>
              </a:spcBef>
              <a:defRPr/>
            </a:pPr>
            <a:endParaRPr lang="en-US" altLang="en-US" sz="500" dirty="0">
              <a:solidFill>
                <a:schemeClr val="bg1">
                  <a:lumMod val="65000"/>
                </a:schemeClr>
              </a:solidFill>
              <a:latin typeface="Calibri" pitchFamily="34" charset="0"/>
            </a:endParaRPr>
          </a:p>
          <a:p>
            <a:pPr lvl="1">
              <a:spcBef>
                <a:spcPct val="20000"/>
              </a:spcBef>
              <a:defRPr/>
            </a:pPr>
            <a:endParaRPr lang="en-US" dirty="0">
              <a:solidFill>
                <a:schemeClr val="bg1"/>
              </a:solidFill>
              <a:latin typeface="Arial Narrow" panose="020B0606020202030204" pitchFamily="34" charset="0"/>
              <a:cs typeface="Georgia"/>
            </a:endParaRPr>
          </a:p>
          <a:p>
            <a:pPr lvl="1">
              <a:spcBef>
                <a:spcPct val="20000"/>
              </a:spcBef>
              <a:defRPr/>
            </a:pPr>
            <a:endParaRPr lang="en-US" dirty="0">
              <a:solidFill>
                <a:schemeClr val="bg1"/>
              </a:solidFill>
              <a:latin typeface="Arial Narrow" panose="020B0606020202030204" pitchFamily="34" charset="0"/>
              <a:cs typeface="Georgia"/>
            </a:endParaRPr>
          </a:p>
          <a:p>
            <a:pPr marL="742950" lvl="1" indent="-285750">
              <a:spcBef>
                <a:spcPct val="20000"/>
              </a:spcBef>
              <a:buFont typeface="Arial" panose="020B0604020202020204" pitchFamily="34" charset="0"/>
              <a:buChar char="•"/>
              <a:defRPr/>
            </a:pPr>
            <a:endParaRPr lang="en-US" dirty="0">
              <a:solidFill>
                <a:schemeClr val="bg1"/>
              </a:solidFill>
              <a:latin typeface="Arial Narrow" panose="020B0606020202030204" pitchFamily="34" charset="0"/>
              <a:cs typeface="Georgia"/>
            </a:endParaRPr>
          </a:p>
          <a:p>
            <a:pPr>
              <a:spcBef>
                <a:spcPct val="20000"/>
              </a:spcBef>
              <a:defRPr/>
            </a:pPr>
            <a:r>
              <a:rPr lang="en-US" altLang="en-US" dirty="0">
                <a:solidFill>
                  <a:schemeClr val="bg1">
                    <a:lumMod val="65000"/>
                  </a:schemeClr>
                </a:solidFill>
                <a:latin typeface="Calibri" pitchFamily="34" charset="0"/>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chemeClr val="bg1">
                  <a:lumMod val="50000"/>
                </a:schemeClr>
              </a:solidFill>
              <a:effectLst/>
              <a:uLnTx/>
              <a:uFillTx/>
              <a:latin typeface="Georgia"/>
              <a:ea typeface="+mn-ea"/>
              <a:cs typeface="Georgia"/>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3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159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47434"/>
            <a:ext cx="8991600" cy="830997"/>
          </a:xfrm>
          <a:prstGeom prst="rect">
            <a:avLst/>
          </a:prstGeom>
        </p:spPr>
        <p:txBody>
          <a:bodyPr wrap="square">
            <a:spAutoFit/>
          </a:bodyPr>
          <a:lstStyle/>
          <a:p>
            <a:br>
              <a:rPr lang="en-US" sz="2400" i="1" dirty="0">
                <a:solidFill>
                  <a:srgbClr val="FFFFFF"/>
                </a:solidFill>
                <a:latin typeface="Calibri" panose="020F0502020204030204" pitchFamily="34" charset="0"/>
                <a:ea typeface="+mj-ea"/>
                <a:cs typeface="+mj-cs"/>
              </a:rPr>
            </a:br>
            <a:endParaRPr lang="en-US" sz="2400" i="1" dirty="0">
              <a:solidFill>
                <a:srgbClr val="FFFFFF"/>
              </a:solidFill>
              <a:latin typeface="Calibri" panose="020F0502020204030204" pitchFamily="34" charset="0"/>
              <a:ea typeface="+mj-ea"/>
              <a:cs typeface="+mj-cs"/>
            </a:endParaRPr>
          </a:p>
        </p:txBody>
      </p:sp>
      <p:sp>
        <p:nvSpPr>
          <p:cNvPr id="4" name="Title 3"/>
          <p:cNvSpPr>
            <a:spLocks noGrp="1"/>
          </p:cNvSpPr>
          <p:nvPr>
            <p:ph type="title"/>
          </p:nvPr>
        </p:nvSpPr>
        <p:spPr/>
        <p:txBody>
          <a:bodyPr>
            <a:normAutofit fontScale="90000"/>
          </a:bodyPr>
          <a:lstStyle/>
          <a:p>
            <a:br>
              <a:rPr lang="en-CA" altLang="en-US" sz="5300" dirty="0">
                <a:solidFill>
                  <a:srgbClr val="0075C9"/>
                </a:solidFill>
                <a:latin typeface="Arial Narrow" panose="020B0606020202030204" pitchFamily="34" charset="0"/>
              </a:rPr>
            </a:br>
            <a:r>
              <a:rPr lang="en-CA" altLang="en-US" sz="5300" dirty="0">
                <a:solidFill>
                  <a:srgbClr val="0075C9"/>
                </a:solidFill>
                <a:latin typeface="Arial Narrow" panose="020B0606020202030204" pitchFamily="34" charset="0"/>
              </a:rPr>
              <a:t>Questions?</a:t>
            </a:r>
            <a:br>
              <a:rPr lang="en-US" dirty="0">
                <a:solidFill>
                  <a:srgbClr val="0075C9"/>
                </a:solidFill>
              </a:rPr>
            </a:br>
            <a:endParaRPr lang="en-US" dirty="0"/>
          </a:p>
        </p:txBody>
      </p:sp>
      <p:pic>
        <p:nvPicPr>
          <p:cNvPr id="6" name="Picture 2" descr="C:\Users\krice\AppData\Local\Microsoft\Windows\Temporary Internet Files\Content.Outlook\27GNLMCE\IMG_6818.jpg">
            <a:extLst>
              <a:ext uri="{FF2B5EF4-FFF2-40B4-BE49-F238E27FC236}">
                <a16:creationId xmlns:a16="http://schemas.microsoft.com/office/drawing/2014/main" id="{A15A0B16-3A91-4148-9BEA-9D4FFC619D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676400"/>
            <a:ext cx="2264138" cy="1519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rice\AppData\Local\Microsoft\Windows\Temporary Internet Files\Content.Outlook\27GNLMCE\IMG_8163-Edit-2.jpg">
            <a:extLst>
              <a:ext uri="{FF2B5EF4-FFF2-40B4-BE49-F238E27FC236}">
                <a16:creationId xmlns:a16="http://schemas.microsoft.com/office/drawing/2014/main" id="{ACDADB30-EA15-463C-A629-1D0FE32542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3657600"/>
            <a:ext cx="2103755"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74318AE-17E4-46EC-8B1C-A6ED1D91123F}"/>
              </a:ext>
            </a:extLst>
          </p:cNvPr>
          <p:cNvSpPr/>
          <p:nvPr/>
        </p:nvSpPr>
        <p:spPr>
          <a:xfrm>
            <a:off x="223232" y="5334000"/>
            <a:ext cx="3211135" cy="369332"/>
          </a:xfrm>
          <a:prstGeom prst="rect">
            <a:avLst/>
          </a:prstGeom>
        </p:spPr>
        <p:txBody>
          <a:bodyPr wrap="none">
            <a:spAutoFit/>
          </a:bodyPr>
          <a:lstStyle/>
          <a:p>
            <a:pPr algn="r">
              <a:defRPr/>
            </a:pPr>
            <a:r>
              <a:rPr lang="en-US" b="1" dirty="0">
                <a:solidFill>
                  <a:schemeClr val="bg1"/>
                </a:solidFill>
                <a:latin typeface="Arial" panose="020B0604020202020204" pitchFamily="34" charset="0"/>
                <a:cs typeface="Arial" panose="020B0604020202020204" pitchFamily="34" charset="0"/>
              </a:rPr>
              <a:t>Photography by Shawn Lee</a:t>
            </a:r>
          </a:p>
        </p:txBody>
      </p:sp>
      <p:pic>
        <p:nvPicPr>
          <p:cNvPr id="9" name="Picture 3" descr="C:\Users\krice\AppData\Local\Microsoft\Windows\Temporary Internet Files\Content.Outlook\27GNLMCE\IMG_8465-Edit.jpg">
            <a:extLst>
              <a:ext uri="{FF2B5EF4-FFF2-40B4-BE49-F238E27FC236}">
                <a16:creationId xmlns:a16="http://schemas.microsoft.com/office/drawing/2014/main" id="{C836900F-FF15-45C3-895F-F54D605FB06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1676400"/>
            <a:ext cx="2295758" cy="1577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8D8F628-DB9A-45C9-87C0-A13EDC9ADA7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65503" y="107598"/>
            <a:ext cx="2549897" cy="190694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a5bfc657-8bf4-4cd4-bdbc-44ac424dfe0e@namprd17">
            <a:extLst>
              <a:ext uri="{FF2B5EF4-FFF2-40B4-BE49-F238E27FC236}">
                <a16:creationId xmlns:a16="http://schemas.microsoft.com/office/drawing/2014/main" id="{76907EDB-D874-46A3-A70D-6B2CDD42163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5200" y="3578102"/>
            <a:ext cx="5046027" cy="149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08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5C9"/>
                </a:solidFill>
                <a:latin typeface="Arial Narrow" panose="020B0606020202030204" pitchFamily="34" charset="0"/>
              </a:rPr>
              <a:t>Collection System</a:t>
            </a:r>
            <a:endParaRPr lang="en-US" dirty="0"/>
          </a:p>
        </p:txBody>
      </p:sp>
      <p:pic>
        <p:nvPicPr>
          <p:cNvPr id="4" name="Picture 2" descr="S:\Administration\WebSite Photos\GMSC\Collector Sew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417638"/>
            <a:ext cx="6149340" cy="413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1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5C9"/>
                </a:solidFill>
                <a:latin typeface="Arial Narrow" panose="020B0606020202030204" pitchFamily="34" charset="0"/>
              </a:rPr>
              <a:t>Collection System</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defRPr/>
            </a:pPr>
            <a:r>
              <a:rPr lang="en-US" sz="3600" dirty="0">
                <a:solidFill>
                  <a:schemeClr val="bg1"/>
                </a:solidFill>
                <a:latin typeface="Arial Narrow" panose="020B0606020202030204" pitchFamily="34" charset="0"/>
              </a:rPr>
              <a:t>Whether at home, at school or at the office, everyone contributes to the flow of wastewater. Domestic sources include bathing, washing, flushing toilets, dishwashers, etc.</a:t>
            </a:r>
          </a:p>
        </p:txBody>
      </p:sp>
    </p:spTree>
    <p:extLst>
      <p:ext uri="{BB962C8B-B14F-4D97-AF65-F5344CB8AC3E}">
        <p14:creationId xmlns:p14="http://schemas.microsoft.com/office/powerpoint/2010/main" val="233034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5C9"/>
                </a:solidFill>
                <a:latin typeface="Arial Narrow" panose="020B0606020202030204" pitchFamily="34" charset="0"/>
              </a:rPr>
              <a:t>Main Pumping Station</a:t>
            </a:r>
            <a:endParaRPr lang="en-US" dirty="0"/>
          </a:p>
        </p:txBody>
      </p:sp>
      <p:pic>
        <p:nvPicPr>
          <p:cNvPr id="8" name="Picture 2" descr="S:\Administration\WebSite Photos\GMSC\MainPump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1344" y="1371600"/>
            <a:ext cx="4142232" cy="421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2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19200" y="152400"/>
            <a:ext cx="5873080" cy="1143000"/>
          </a:xfrm>
        </p:spPr>
        <p:txBody>
          <a:bodyPr>
            <a:normAutofit/>
          </a:bodyPr>
          <a:lstStyle/>
          <a:p>
            <a:r>
              <a:rPr lang="en-US" altLang="en-US" b="1" dirty="0">
                <a:solidFill>
                  <a:srgbClr val="0075C9"/>
                </a:solidFill>
                <a:latin typeface="Arial Narrow" panose="020B0606020202030204" pitchFamily="34" charset="0"/>
              </a:rPr>
              <a:t>Main Pumping Station</a:t>
            </a:r>
          </a:p>
        </p:txBody>
      </p:sp>
      <p:sp>
        <p:nvSpPr>
          <p:cNvPr id="36867" name="Content Placeholder 2"/>
          <p:cNvSpPr>
            <a:spLocks noGrp="1"/>
          </p:cNvSpPr>
          <p:nvPr>
            <p:ph idx="1"/>
          </p:nvPr>
        </p:nvSpPr>
        <p:spPr>
          <a:xfrm>
            <a:off x="395536" y="1484784"/>
            <a:ext cx="8351838" cy="4754686"/>
          </a:xfrm>
        </p:spPr>
        <p:txBody>
          <a:bodyPr>
            <a:normAutofit/>
          </a:bodyPr>
          <a:lstStyle/>
          <a:p>
            <a:pPr marL="0" indent="0">
              <a:buNone/>
              <a:defRPr/>
            </a:pPr>
            <a:r>
              <a:rPr lang="en-US" dirty="0">
                <a:solidFill>
                  <a:schemeClr val="bg1"/>
                </a:solidFill>
                <a:latin typeface="Arial Narrow" panose="020B0606020202030204" pitchFamily="34" charset="0"/>
              </a:rPr>
              <a:t>The sewage flows through a sewer system to the main pumping station where it enters the "receiving well", a concrete chamber that extends about 30 meters underground. From there, the wastewater is pumped into the pre-treatment facilities located in the Inlet Building where the treatment begins.</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0956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19437"/>
            <a:ext cx="7772400" cy="769441"/>
          </a:xfrm>
          <a:prstGeom prst="rect">
            <a:avLst/>
          </a:prstGeom>
        </p:spPr>
        <p:txBody>
          <a:bodyPr wrap="square">
            <a:spAutoFit/>
          </a:bodyPr>
          <a:lstStyle/>
          <a:p>
            <a:pPr algn="ctr" eaLnBrk="0" hangingPunct="0">
              <a:defRPr/>
            </a:pPr>
            <a:r>
              <a:rPr lang="en-US" sz="4400" b="1" dirty="0">
                <a:solidFill>
                  <a:srgbClr val="0075C9"/>
                </a:solidFill>
                <a:latin typeface="Arial Narrow" panose="020B0606020202030204" pitchFamily="34" charset="0"/>
              </a:rPr>
              <a:t>Septage Receiving</a:t>
            </a:r>
          </a:p>
        </p:txBody>
      </p:sp>
      <p:sp>
        <p:nvSpPr>
          <p:cNvPr id="5" name="Content Placeholder 2"/>
          <p:cNvSpPr txBox="1">
            <a:spLocks/>
          </p:cNvSpPr>
          <p:nvPr/>
        </p:nvSpPr>
        <p:spPr>
          <a:xfrm>
            <a:off x="395536" y="1484784"/>
            <a:ext cx="8351838" cy="47546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solidFill>
                  <a:schemeClr val="bg1"/>
                </a:solidFill>
                <a:latin typeface="Arial Narrow" panose="020B0606020202030204" pitchFamily="34" charset="0"/>
              </a:rPr>
              <a:t>TransAqua receives all the septic tank and portable toilet waste from the region transported by local vacuum truck companies. The waste is monitored for pH, temperature and total solids.</a:t>
            </a:r>
            <a:endParaRPr lang="en-US" alt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71508187"/>
      </p:ext>
    </p:extLst>
  </p:cSld>
  <p:clrMapOvr>
    <a:masterClrMapping/>
  </p:clrMapOvr>
</p:sld>
</file>

<file path=ppt/theme/theme1.xml><?xml version="1.0" encoding="utf-8"?>
<a:theme xmlns:a="http://schemas.openxmlformats.org/drawingml/2006/main" name="TransAqu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TransAqua Template</Template>
  <TotalTime>13284</TotalTime>
  <Words>1236</Words>
  <Application>Microsoft Macintosh PowerPoint</Application>
  <PresentationFormat>On-screen Show (4:3)</PresentationFormat>
  <Paragraphs>286</Paragraphs>
  <Slides>40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Arial Narrow</vt:lpstr>
      <vt:lpstr>Calibri</vt:lpstr>
      <vt:lpstr>Georgia</vt:lpstr>
      <vt:lpstr>Monotype Sorts</vt:lpstr>
      <vt:lpstr>Times New Roman</vt:lpstr>
      <vt:lpstr>TransAqua Template</vt:lpstr>
      <vt:lpstr>Office Theme</vt:lpstr>
      <vt:lpstr>PowerPoint Presentation</vt:lpstr>
      <vt:lpstr>TransAqua </vt:lpstr>
      <vt:lpstr>Presentation Overview</vt:lpstr>
      <vt:lpstr>PowerPoint Presentation</vt:lpstr>
      <vt:lpstr>Collection System</vt:lpstr>
      <vt:lpstr>Collection System</vt:lpstr>
      <vt:lpstr>Main Pumping Station</vt:lpstr>
      <vt:lpstr>Main Pumping Station</vt:lpstr>
      <vt:lpstr>PowerPoint Presentation</vt:lpstr>
      <vt:lpstr>PowerPoint Presentation</vt:lpstr>
      <vt:lpstr>PowerPoint Presentation</vt:lpstr>
      <vt:lpstr>Bar Screens</vt:lpstr>
      <vt:lpstr>Bar Screens</vt:lpstr>
      <vt:lpstr>Grit Removal</vt:lpstr>
      <vt:lpstr>Grit Tanks</vt:lpstr>
      <vt:lpstr>Grit Tanks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Lime Stabilization</vt:lpstr>
      <vt:lpstr>PowerPoint Presentation</vt:lpstr>
      <vt:lpstr>Biosolids Process</vt:lpstr>
      <vt:lpstr>PowerPoint Presentation</vt:lpstr>
      <vt:lpstr>Biosolids Process</vt:lpstr>
      <vt:lpstr>Compost Testing and Quality Standards</vt:lpstr>
      <vt:lpstr>Giving Back to the Community!</vt:lpstr>
      <vt:lpstr>Giving Back to the Community!</vt:lpstr>
      <vt:lpstr>Historical Community Compost Demand</vt:lpstr>
      <vt:lpstr>TransAqua’s Carbon Footprint</vt:lpstr>
      <vt:lpstr> Thank You / Merci  from the  Commission and Staff </vt:lpstr>
      <vt:lpstr> Questions? </vt:lpstr>
    </vt:vector>
  </TitlesOfParts>
  <Company>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c:creator>
  <cp:lastModifiedBy>Mike O'Hara</cp:lastModifiedBy>
  <cp:revision>171</cp:revision>
  <cp:lastPrinted>2018-01-29T14:01:43Z</cp:lastPrinted>
  <dcterms:created xsi:type="dcterms:W3CDTF">2013-12-03T17:52:44Z</dcterms:created>
  <dcterms:modified xsi:type="dcterms:W3CDTF">2019-03-14T14:29:48Z</dcterms:modified>
</cp:coreProperties>
</file>